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85" r:id="rId3"/>
    <p:sldId id="287" r:id="rId4"/>
    <p:sldId id="256" r:id="rId5"/>
    <p:sldId id="258" r:id="rId6"/>
    <p:sldId id="265" r:id="rId7"/>
    <p:sldId id="269" r:id="rId8"/>
    <p:sldId id="268" r:id="rId9"/>
    <p:sldId id="267" r:id="rId10"/>
    <p:sldId id="273" r:id="rId11"/>
    <p:sldId id="274" r:id="rId12"/>
    <p:sldId id="275" r:id="rId13"/>
    <p:sldId id="276" r:id="rId14"/>
    <p:sldId id="271" r:id="rId15"/>
    <p:sldId id="286" r:id="rId16"/>
    <p:sldId id="272" r:id="rId17"/>
    <p:sldId id="270" r:id="rId18"/>
    <p:sldId id="266" r:id="rId19"/>
    <p:sldId id="283" r:id="rId20"/>
    <p:sldId id="277" r:id="rId21"/>
    <p:sldId id="278" r:id="rId22"/>
    <p:sldId id="279" r:id="rId23"/>
    <p:sldId id="28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56" autoAdjust="0"/>
    <p:restoredTop sz="94660"/>
  </p:normalViewPr>
  <p:slideViewPr>
    <p:cSldViewPr>
      <p:cViewPr varScale="1">
        <p:scale>
          <a:sx n="88" d="100"/>
          <a:sy n="88" d="100"/>
        </p:scale>
        <p:origin x="54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6784CC-1448-43B0-9166-08B4BC5BF85C}" type="datetimeFigureOut">
              <a:rPr lang="ru-RU" smtClean="0"/>
              <a:pPr/>
              <a:t>18.07.2022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355197-B58A-4617-8017-3FB3FDCB4E3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0355197-B58A-4617-8017-3FB3FDCB4E3C}" type="slidenum">
              <a:rPr lang="ru-RU" smtClean="0"/>
              <a:pPr/>
              <a:t>8</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05E28AD-8FC0-475E-B54E-C282D1570DED}" type="datetimeFigureOut">
              <a:rPr lang="ru-RU" smtClean="0"/>
              <a:pPr/>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038005-0AB0-430A-BBFB-4E5010CDB1C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5E28AD-8FC0-475E-B54E-C282D1570DED}" type="datetimeFigureOut">
              <a:rPr lang="ru-RU" smtClean="0"/>
              <a:pPr/>
              <a:t>18.07.2022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038005-0AB0-430A-BBFB-4E5010CDB1C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file:///D:\&#208;&#147;&#208;&#190;&#208;&#187;&#209;&#140;&#209;&#134;&#208;&#181;&#208;&#178;-&#209;&#131;&#209;&#135;&#208;&#181;&#208;&#177;&#208;&#176;\&#208;&#163;&#208;&#156;&#208;&#154;&#208;&#148;\&#208;&#161;&#208;&#189;&#208;&#184;&#208;&#191;&#209;&#139;%20&#208;&#158;&#208;&#177;&#209;&#137;&#208;&#176;&#209;&#143;\&#208;&#161;&#208;&#157;&#208;&#184;&#208;&#159;&#209;&#139;-1\ksi%201\doki\1.03\&#208;&#161;&#208;&#157;&#208;&#184;&#208;&#159;%20&#208;&#160;&#208;&#154;1.03-05-2001.doc"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file:///D:\&#208;&#147;&#208;&#190;&#208;&#187;&#209;&#140;&#209;&#134;&#208;&#181;&#208;&#178;-&#209;&#131;&#209;&#135;&#208;&#181;&#208;&#177;&#208;&#176;\&#208;&#163;&#208;&#156;&#208;&#154;&#208;&#148;\&#208;&#161;&#208;&#189;&#208;&#184;&#208;&#191;&#209;&#139;%20&#208;&#158;&#208;&#177;&#209;&#137;&#208;&#176;&#209;&#143;\&#208;&#161;&#208;&#157;&#208;&#184;&#208;&#159;&#209;&#139;\ksi%205\doki\5.01\&#208;&#161;&#208;&#157;&#208;&#184;&#208;&#159;%20&#208;&#160;&#208;&#154;%205.01-01-2002.doc"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file:///D:\&#208;&#147;&#208;&#190;&#208;&#187;&#209;&#140;&#209;&#134;&#208;&#181;&#208;&#178;-&#209;&#131;&#209;&#135;&#208;&#181;&#208;&#177;&#208;&#176;\&#208;&#163;&#208;&#156;&#208;&#154;&#208;&#148;\&#208;&#161;&#208;&#189;&#208;&#184;&#208;&#191;&#209;&#139;%20&#208;&#158;&#208;&#177;&#209;&#137;&#208;&#176;&#209;&#143;\&#208;&#161;&#208;&#157;&#208;&#184;&#208;&#159;&#209;&#139;-1\ksi%201\doki\1.03\&#208;&#161;&#208;&#157;&#208;&#184;&#208;&#159;%20&#208;&#160;&#208;&#154;1.03-05-2001.doc"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file:///D:\&#208;&#147;&#208;&#190;&#208;&#187;&#209;&#140;&#209;&#134;&#208;&#181;&#208;&#178;-&#209;&#131;&#209;&#135;&#208;&#181;&#208;&#177;&#208;&#176;\&#208;&#163;&#208;&#156;&#208;&#154;&#208;&#148;\&#208;&#161;&#208;&#189;&#208;&#184;&#208;&#191;&#209;&#139;%20&#208;&#158;&#208;&#177;&#209;&#137;&#208;&#176;&#209;&#143;\&#208;&#161;&#208;&#157;&#208;&#184;&#208;&#159;&#209;&#139;\ksi%205\doki\5.01\&#208;&#161;&#208;&#157;&#208;&#184;&#208;&#159;%20&#208;&#160;&#208;&#154;%205.01-01-2002.do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54" name="Rectangle 6"/>
          <p:cNvSpPr>
            <a:spLocks noChangeArrowheads="1"/>
          </p:cNvSpPr>
          <p:nvPr/>
        </p:nvSpPr>
        <p:spPr bwMode="auto">
          <a:xfrm>
            <a:off x="0" y="0"/>
            <a:ext cx="1907704" cy="714356"/>
          </a:xfrm>
          <a:prstGeom prst="rect">
            <a:avLst/>
          </a:prstGeom>
          <a:solidFill>
            <a:srgbClr val="E9EAB4"/>
          </a:solidFill>
          <a:ln w="9525">
            <a:solidFill>
              <a:schemeClr val="tx1"/>
            </a:solidFill>
            <a:miter lim="800000"/>
            <a:headEnd/>
            <a:tailEnd/>
          </a:ln>
          <a:effectLst/>
        </p:spPr>
        <p:txBody>
          <a:bodyPr wrap="none" anchor="ctr"/>
          <a:lstStyle/>
          <a:p>
            <a:pPr algn="ctr"/>
            <a:r>
              <a:rPr lang="ru-RU" sz="2000"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ЛЕКЦИЯ №01-ЗР</a:t>
            </a:r>
            <a:endParaRPr lang="ru-RU" sz="2000"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
        <p:nvSpPr>
          <p:cNvPr id="5" name="Скругленный прямоугольник 4"/>
          <p:cNvSpPr/>
          <p:nvPr/>
        </p:nvSpPr>
        <p:spPr>
          <a:xfrm>
            <a:off x="1643042" y="4786322"/>
            <a:ext cx="5572164" cy="10909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dirty="0" smtClean="0">
                <a:solidFill>
                  <a:srgbClr val="002060"/>
                </a:solidFill>
                <a:latin typeface="Times New Roman" pitchFamily="18" charset="0"/>
                <a:cs typeface="Times New Roman" pitchFamily="18" charset="0"/>
              </a:rPr>
              <a:t>Технология </a:t>
            </a:r>
            <a:r>
              <a:rPr lang="ru-RU" dirty="0">
                <a:solidFill>
                  <a:srgbClr val="002060"/>
                </a:solidFill>
                <a:latin typeface="Times New Roman" pitchFamily="18" charset="0"/>
                <a:cs typeface="Times New Roman" pitchFamily="18" charset="0"/>
              </a:rPr>
              <a:t>строительного производства: Учебник для вузов // С.С....</a:t>
            </a:r>
          </a:p>
          <a:p>
            <a:pPr algn="ctr"/>
            <a:r>
              <a:rPr lang="ru-RU" dirty="0">
                <a:solidFill>
                  <a:srgbClr val="002060"/>
                </a:solidFill>
                <a:latin typeface="Times New Roman" pitchFamily="18" charset="0"/>
                <a:cs typeface="Times New Roman" pitchFamily="18" charset="0"/>
              </a:rPr>
              <a:t>steklo.biz/</a:t>
            </a:r>
            <a:r>
              <a:rPr lang="ru-RU" dirty="0" err="1">
                <a:solidFill>
                  <a:srgbClr val="002060"/>
                </a:solidFill>
                <a:latin typeface="Times New Roman" pitchFamily="18" charset="0"/>
                <a:cs typeface="Times New Roman" pitchFamily="18" charset="0"/>
              </a:rPr>
              <a:t>biblioteka_stroitelja</a:t>
            </a:r>
            <a:r>
              <a:rPr lang="ru-RU" dirty="0">
                <a:solidFill>
                  <a:srgbClr val="002060"/>
                </a:solidFill>
                <a:latin typeface="Times New Roman" pitchFamily="18" charset="0"/>
                <a:cs typeface="Times New Roman" pitchFamily="18" charset="0"/>
              </a:rPr>
              <a:t>...</a:t>
            </a:r>
          </a:p>
          <a:p>
            <a:pPr algn="ctr"/>
            <a:endParaRPr lang="ru-RU" dirty="0" smtClean="0">
              <a:solidFill>
                <a:srgbClr val="002060"/>
              </a:solidFill>
              <a:latin typeface="Times New Roman" pitchFamily="18" charset="0"/>
              <a:cs typeface="Times New Roman" pitchFamily="18" charset="0"/>
            </a:endParaRPr>
          </a:p>
          <a:p>
            <a:pPr algn="ctr"/>
            <a:endParaRPr lang="ru-RU" b="1" dirty="0">
              <a:solidFill>
                <a:srgbClr val="002060"/>
              </a:solidFill>
              <a:latin typeface="Times New Roman" pitchFamily="18" charset="0"/>
              <a:cs typeface="Times New Roman" pitchFamily="18" charset="0"/>
            </a:endParaRPr>
          </a:p>
        </p:txBody>
      </p:sp>
      <p:sp>
        <p:nvSpPr>
          <p:cNvPr id="6" name="Скругленный прямоугольник 5"/>
          <p:cNvSpPr/>
          <p:nvPr/>
        </p:nvSpPr>
        <p:spPr>
          <a:xfrm>
            <a:off x="2428860" y="2357430"/>
            <a:ext cx="3929090" cy="128588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solidFill>
                  <a:srgbClr val="FF0000"/>
                </a:solidFill>
              </a:rPr>
              <a:t>Земляные работы</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986528"/>
          </a:xfrm>
          <a:prstGeom prst="rect">
            <a:avLst/>
          </a:prstGeom>
          <a:blipFill>
            <a:blip r:embed="rId2" cstate="print"/>
            <a:tile tx="0" ty="0" sx="100000" sy="100000" flip="none" algn="tl"/>
          </a:blipFill>
        </p:spPr>
        <p:txBody>
          <a:bodyPr wrap="square">
            <a:spAutoFit/>
          </a:bodyPr>
          <a:lstStyle/>
          <a:p>
            <a:pPr algn="ctr"/>
            <a:r>
              <a:rPr lang="ru-RU" sz="1600" b="1" dirty="0" smtClean="0">
                <a:solidFill>
                  <a:srgbClr val="FF0000"/>
                </a:solidFill>
                <a:latin typeface="Times New Roman" pitchFamily="18" charset="0"/>
                <a:cs typeface="Times New Roman" pitchFamily="18" charset="0"/>
              </a:rPr>
              <a:t>3. ТРУДОЕМКОСТЬ РАЗРАБОТКИ РАЗЛИЧНЫХ ГРУНТОВ</a:t>
            </a:r>
          </a:p>
          <a:p>
            <a:pPr algn="just"/>
            <a:r>
              <a:rPr lang="ru-RU" sz="1600" b="1" dirty="0" smtClean="0">
                <a:latin typeface="Times New Roman" pitchFamily="18" charset="0"/>
                <a:cs typeface="Times New Roman" pitchFamily="18" charset="0"/>
              </a:rPr>
              <a:t>     В зависимости от трудоемкости разработки грунты условно разделены на группы (</a:t>
            </a:r>
            <a:r>
              <a:rPr lang="ru-RU" sz="1600" b="1" dirty="0" smtClean="0">
                <a:solidFill>
                  <a:srgbClr val="FF0000"/>
                </a:solidFill>
                <a:latin typeface="Times New Roman" pitchFamily="18" charset="0"/>
                <a:cs typeface="Times New Roman" pitchFamily="18" charset="0"/>
              </a:rPr>
              <a:t>табл. 3</a:t>
            </a:r>
            <a:r>
              <a:rPr lang="ru-RU" sz="1600" b="1" dirty="0" smtClean="0">
                <a:latin typeface="Times New Roman" pitchFamily="18" charset="0"/>
                <a:cs typeface="Times New Roman" pitchFamily="18" charset="0"/>
              </a:rPr>
              <a:t>)</a:t>
            </a:r>
            <a:r>
              <a:rPr lang="ru-RU" sz="1600" b="1" i="1" dirty="0" smtClean="0">
                <a:latin typeface="Times New Roman" pitchFamily="18" charset="0"/>
                <a:cs typeface="Times New Roman" pitchFamily="18" charset="0"/>
              </a:rPr>
              <a:t>.</a:t>
            </a:r>
            <a:endParaRPr lang="ru-RU" sz="1600" b="1" dirty="0" smtClean="0">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     Грунты различных групп вручную разрабатывают: </a:t>
            </a:r>
          </a:p>
          <a:p>
            <a:pPr algn="just">
              <a:buFont typeface="Arial" pitchFamily="34" charset="0"/>
              <a:buChar char="•"/>
            </a:pPr>
            <a:r>
              <a:rPr lang="ru-RU" sz="1600" b="1" dirty="0" smtClean="0">
                <a:latin typeface="Times New Roman" pitchFamily="18" charset="0"/>
                <a:cs typeface="Times New Roman" pitchFamily="18" charset="0"/>
              </a:rPr>
              <a:t> </a:t>
            </a:r>
            <a:r>
              <a:rPr lang="en-US" sz="1600" b="1" i="1" dirty="0" smtClean="0">
                <a:solidFill>
                  <a:srgbClr val="0070C0"/>
                </a:solidFill>
                <a:latin typeface="Times New Roman" pitchFamily="18" charset="0"/>
                <a:cs typeface="Times New Roman" pitchFamily="18" charset="0"/>
              </a:rPr>
              <a:t>I</a:t>
            </a:r>
            <a:r>
              <a:rPr lang="ru-RU" sz="1600" b="1" i="1" dirty="0" smtClean="0">
                <a:solidFill>
                  <a:srgbClr val="0070C0"/>
                </a:solidFill>
                <a:latin typeface="Times New Roman" pitchFamily="18" charset="0"/>
                <a:cs typeface="Times New Roman" pitchFamily="18" charset="0"/>
              </a:rPr>
              <a:t> - лопатами (штыковыми и совковыми); </a:t>
            </a:r>
          </a:p>
          <a:p>
            <a:pPr algn="just">
              <a:buFont typeface="Arial" pitchFamily="34" charset="0"/>
              <a:buChar char="•"/>
            </a:pPr>
            <a:r>
              <a:rPr lang="ru-RU" sz="1600" b="1" i="1" dirty="0" smtClean="0">
                <a:solidFill>
                  <a:srgbClr val="0070C0"/>
                </a:solidFill>
                <a:latin typeface="Times New Roman" pitchFamily="18" charset="0"/>
                <a:cs typeface="Times New Roman" pitchFamily="18" charset="0"/>
              </a:rPr>
              <a:t> </a:t>
            </a:r>
            <a:r>
              <a:rPr lang="en-US" sz="1600" b="1" i="1" dirty="0" smtClean="0">
                <a:solidFill>
                  <a:srgbClr val="0070C0"/>
                </a:solidFill>
                <a:latin typeface="Times New Roman" pitchFamily="18" charset="0"/>
                <a:cs typeface="Times New Roman" pitchFamily="18" charset="0"/>
              </a:rPr>
              <a:t>II</a:t>
            </a:r>
            <a:r>
              <a:rPr lang="ru-RU" sz="1600" b="1" i="1" dirty="0" smtClean="0">
                <a:solidFill>
                  <a:srgbClr val="0070C0"/>
                </a:solidFill>
                <a:latin typeface="Times New Roman" pitchFamily="18" charset="0"/>
                <a:cs typeface="Times New Roman" pitchFamily="18" charset="0"/>
              </a:rPr>
              <a:t> - лопатами (штыковыми и совковыми) с частичным применением кирок; </a:t>
            </a:r>
          </a:p>
          <a:p>
            <a:pPr algn="just">
              <a:buFont typeface="Arial" pitchFamily="34" charset="0"/>
              <a:buChar char="•"/>
            </a:pPr>
            <a:r>
              <a:rPr lang="ru-RU" sz="1600" b="1" i="1" dirty="0" smtClean="0">
                <a:solidFill>
                  <a:srgbClr val="0070C0"/>
                </a:solidFill>
                <a:latin typeface="Times New Roman" pitchFamily="18" charset="0"/>
                <a:cs typeface="Times New Roman" pitchFamily="18" charset="0"/>
              </a:rPr>
              <a:t> </a:t>
            </a:r>
            <a:r>
              <a:rPr lang="en-US" sz="1600" b="1" i="1" dirty="0" smtClean="0">
                <a:solidFill>
                  <a:srgbClr val="0070C0"/>
                </a:solidFill>
                <a:latin typeface="Times New Roman" pitchFamily="18" charset="0"/>
                <a:cs typeface="Times New Roman" pitchFamily="18" charset="0"/>
              </a:rPr>
              <a:t>III </a:t>
            </a:r>
            <a:r>
              <a:rPr lang="ru-RU" sz="1600" b="1" i="1" dirty="0" smtClean="0">
                <a:solidFill>
                  <a:srgbClr val="0070C0"/>
                </a:solidFill>
                <a:latin typeface="Times New Roman" pitchFamily="18" charset="0"/>
                <a:cs typeface="Times New Roman" pitchFamily="18" charset="0"/>
              </a:rPr>
              <a:t>и </a:t>
            </a:r>
            <a:r>
              <a:rPr lang="en-US" sz="1600" b="1" i="1" dirty="0" smtClean="0">
                <a:solidFill>
                  <a:srgbClr val="0070C0"/>
                </a:solidFill>
                <a:latin typeface="Times New Roman" pitchFamily="18" charset="0"/>
                <a:cs typeface="Times New Roman" pitchFamily="18" charset="0"/>
              </a:rPr>
              <a:t>IV </a:t>
            </a:r>
            <a:r>
              <a:rPr lang="ru-RU" sz="1600" b="1" i="1" dirty="0" smtClean="0">
                <a:solidFill>
                  <a:srgbClr val="0070C0"/>
                </a:solidFill>
                <a:latin typeface="Times New Roman" pitchFamily="18" charset="0"/>
                <a:cs typeface="Times New Roman" pitchFamily="18" charset="0"/>
              </a:rPr>
              <a:t>- пневматическими отбойными молотками или кирками, ломами, кувалдами.</a:t>
            </a:r>
          </a:p>
          <a:p>
            <a:pPr algn="just"/>
            <a:r>
              <a:rPr lang="ru-RU" sz="1600" b="1" dirty="0" smtClean="0">
                <a:latin typeface="Times New Roman" pitchFamily="18" charset="0"/>
                <a:cs typeface="Times New Roman" pitchFamily="18" charset="0"/>
              </a:rPr>
              <a:t>     При оценке трудоемкости разработки грунтов кроме их состава, определяющего группу грунта, учитывают также другие особенности на</a:t>
            </a:r>
            <a:r>
              <a:rPr lang="ru-RU" sz="1600" dirty="0" smtClean="0"/>
              <a:t> </a:t>
            </a:r>
            <a:r>
              <a:rPr lang="ru-RU" sz="1600" b="1" dirty="0" smtClean="0">
                <a:latin typeface="Times New Roman" pitchFamily="18" charset="0"/>
                <a:cs typeface="Times New Roman" pitchFamily="18" charset="0"/>
              </a:rPr>
              <a:t>момент выполнения работ. В частности, при разработке, погрузке, выгрузке, планировке, засыпке, перекидке или разравнивании грунтов, сильно налипающих на инструменты, или при разработке пересохших грунтов ЕНиР дает право повышать нормы времени и расценки: для грунтов </a:t>
            </a:r>
            <a:r>
              <a:rPr lang="en-US" sz="1600" b="1" dirty="0" smtClean="0">
                <a:latin typeface="Times New Roman" pitchFamily="18" charset="0"/>
                <a:cs typeface="Times New Roman" pitchFamily="18" charset="0"/>
              </a:rPr>
              <a:t>I </a:t>
            </a:r>
            <a:r>
              <a:rPr lang="ru-RU" sz="1600" b="1" dirty="0" smtClean="0">
                <a:latin typeface="Times New Roman" pitchFamily="18" charset="0"/>
                <a:cs typeface="Times New Roman" pitchFamily="18" charset="0"/>
              </a:rPr>
              <a:t>группы-до 12%; </a:t>
            </a:r>
            <a:r>
              <a:rPr lang="en-US" sz="1600" b="1" dirty="0" smtClean="0">
                <a:latin typeface="Times New Roman" pitchFamily="18" charset="0"/>
                <a:cs typeface="Times New Roman" pitchFamily="18" charset="0"/>
              </a:rPr>
              <a:t>II</a:t>
            </a:r>
            <a:r>
              <a:rPr lang="ru-RU" sz="1600" b="1" dirty="0" smtClean="0">
                <a:latin typeface="Times New Roman" pitchFamily="18" charset="0"/>
                <a:cs typeface="Times New Roman" pitchFamily="18" charset="0"/>
              </a:rPr>
              <a:t>…</a:t>
            </a:r>
            <a:r>
              <a:rPr lang="en-US" sz="1600" b="1" dirty="0" smtClean="0">
                <a:latin typeface="Times New Roman" pitchFamily="18" charset="0"/>
                <a:cs typeface="Times New Roman" pitchFamily="18" charset="0"/>
              </a:rPr>
              <a:t> IV </a:t>
            </a:r>
            <a:r>
              <a:rPr lang="ru-RU" sz="1600" b="1" dirty="0" smtClean="0">
                <a:latin typeface="Times New Roman" pitchFamily="18" charset="0"/>
                <a:cs typeface="Times New Roman" pitchFamily="18" charset="0"/>
              </a:rPr>
              <a:t>-до 30%.</a:t>
            </a:r>
          </a:p>
          <a:p>
            <a:pPr algn="just"/>
            <a:r>
              <a:rPr lang="ru-RU" sz="1600" b="1" dirty="0" smtClean="0">
                <a:latin typeface="Times New Roman" pitchFamily="18" charset="0"/>
                <a:cs typeface="Times New Roman" pitchFamily="18" charset="0"/>
              </a:rPr>
              <a:t>     В случае разработки грунтов в непосредственной близости от проходящих подземных коммуникаций требуется повышенная осторожность. Естественно, это снижает производительность труда и чтобы не снижался заработок рабочих, предусмотрено при расстояниях до подземных коммуникаций менее 1 м нормы времени и расценки повышать: </a:t>
            </a:r>
          </a:p>
          <a:p>
            <a:pPr algn="just">
              <a:buFont typeface="Arial" pitchFamily="34" charset="0"/>
              <a:buChar char="•"/>
            </a:pPr>
            <a:r>
              <a:rPr lang="ru-RU" sz="1600" b="1" dirty="0" smtClean="0">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при открытых кабелях - на 30%, при закрытых, т.е. проложенных в трубопроводах или коробах - на 15%.</a:t>
            </a:r>
          </a:p>
          <a:p>
            <a:pPr algn="just"/>
            <a:r>
              <a:rPr lang="ru-RU" sz="1600" b="1" dirty="0" smtClean="0">
                <a:latin typeface="Times New Roman" pitchFamily="18" charset="0"/>
                <a:cs typeface="Times New Roman" pitchFamily="18" charset="0"/>
              </a:rPr>
              <a:t>     Если грунт разрабатывают вблизи трамвайных или железнодорожных путей (на расстоянии менее 2 м от наружного рельса), а движение подвижного состава в это время не остановлено, то нормы времени и расценки повышают на 50%. При разработке грунта на проезжей части городских улиц и дорог с движением по ним нормы времени и расценки увеличивают на 20%.</a:t>
            </a:r>
          </a:p>
          <a:p>
            <a:pPr algn="just"/>
            <a:r>
              <a:rPr lang="ru-RU" sz="1600" b="1" dirty="0" smtClean="0">
                <a:latin typeface="Times New Roman" pitchFamily="18" charset="0"/>
                <a:cs typeface="Times New Roman" pitchFamily="18" charset="0"/>
              </a:rPr>
              <a:t>     Все эти особенности определяют в каждом конкретном случае на месте производства работ и оформляют соответствующим актом.</a:t>
            </a:r>
          </a:p>
          <a:p>
            <a:pPr algn="just"/>
            <a:r>
              <a:rPr lang="ru-RU" sz="1600" b="1" dirty="0" smtClean="0">
                <a:latin typeface="Times New Roman" pitchFamily="18" charset="0"/>
                <a:cs typeface="Times New Roman" pitchFamily="18" charset="0"/>
              </a:rPr>
              <a:t>     Трудоемкость разработки грунта вручную, кроме вышеуказанных факторов, в значительной степени зависит от размеров котлованов, траншей, насыпей и от их глубины.</a:t>
            </a:r>
          </a:p>
          <a:p>
            <a:pPr algn="just"/>
            <a:r>
              <a:rPr lang="ru-RU" sz="1600" dirty="0" smtClean="0"/>
              <a:t>     </a:t>
            </a:r>
            <a:r>
              <a:rPr lang="ru-RU" sz="1600" b="1" dirty="0" smtClean="0">
                <a:latin typeface="Times New Roman" pitchFamily="18" charset="0"/>
                <a:cs typeface="Times New Roman" pitchFamily="18" charset="0"/>
              </a:rPr>
              <a:t>При относительно небольших размерах земляных сооружений выбрасывание грунта осуществляют на обе стороны, что повышает производительность труда по сравнению с выбрасыванием на одну сторону.</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29388" y="0"/>
            <a:ext cx="2714612" cy="6858000"/>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     При большой глубине земляных сооружений возникает необходимость установки креплений, что затрудняет и замедляет работу землекопов.   </a:t>
            </a:r>
          </a:p>
          <a:p>
            <a:pPr algn="just"/>
            <a:r>
              <a:rPr lang="ru-RU" sz="1600" b="1" dirty="0" smtClean="0">
                <a:latin typeface="Times New Roman" pitchFamily="18" charset="0"/>
                <a:cs typeface="Times New Roman" pitchFamily="18" charset="0"/>
              </a:rPr>
              <a:t>     В   этом   случае   нормы</a:t>
            </a:r>
          </a:p>
          <a:p>
            <a:pPr algn="just"/>
            <a:r>
              <a:rPr lang="ru-RU" sz="1600" b="1" dirty="0" smtClean="0">
                <a:latin typeface="Times New Roman" pitchFamily="18" charset="0"/>
                <a:cs typeface="Times New Roman" pitchFamily="18" charset="0"/>
              </a:rPr>
              <a:t>времени и расценки на выполнение тех же работ увеличивают по сравнению с работами в котлованах или траншеях без креплений.</a:t>
            </a:r>
          </a:p>
          <a:p>
            <a:pPr algn="just"/>
            <a:r>
              <a:rPr lang="ru-RU" sz="1600" b="1" dirty="0" smtClean="0">
                <a:latin typeface="Times New Roman" pitchFamily="18" charset="0"/>
                <a:cs typeface="Times New Roman" pitchFamily="18" charset="0"/>
              </a:rPr>
              <a:t>      В случае глубоких котлованов или траншей для того, чтобы выбросить грунт на поверхность земли, как правило, требуется устройство специальных полок или уступов (</a:t>
            </a:r>
            <a:r>
              <a:rPr lang="ru-RU" sz="1600" b="1" dirty="0" smtClean="0">
                <a:solidFill>
                  <a:srgbClr val="FF0000"/>
                </a:solidFill>
                <a:latin typeface="Times New Roman" pitchFamily="18" charset="0"/>
                <a:cs typeface="Times New Roman" pitchFamily="18" charset="0"/>
              </a:rPr>
              <a:t>рис. 3</a:t>
            </a:r>
            <a:r>
              <a:rPr lang="ru-RU" sz="1600" b="1" dirty="0" smtClean="0">
                <a:latin typeface="Times New Roman" pitchFamily="18" charset="0"/>
                <a:cs typeface="Times New Roman" pitchFamily="18" charset="0"/>
              </a:rPr>
              <a:t>).</a:t>
            </a:r>
            <a:r>
              <a:rPr lang="ru-RU" sz="1600" dirty="0" smtClean="0"/>
              <a:t> </a:t>
            </a:r>
          </a:p>
          <a:p>
            <a:pPr algn="just"/>
            <a:r>
              <a:rPr lang="ru-RU" sz="1600" dirty="0" smtClean="0"/>
              <a:t>     </a:t>
            </a:r>
            <a:r>
              <a:rPr lang="ru-RU" sz="1600" b="1" dirty="0" smtClean="0">
                <a:latin typeface="Times New Roman" pitchFamily="18" charset="0"/>
                <a:cs typeface="Times New Roman" pitchFamily="18" charset="0"/>
              </a:rPr>
              <a:t>Во избежание осыпания грунта обратно в траншею или котлован необходимо следить, чтобы была очищена берма бровки шириной до 0,5 м.</a:t>
            </a:r>
          </a:p>
        </p:txBody>
      </p:sp>
      <p:pic>
        <p:nvPicPr>
          <p:cNvPr id="3" name="Рисунок 2"/>
          <p:cNvPicPr/>
          <p:nvPr/>
        </p:nvPicPr>
        <p:blipFill>
          <a:blip r:embed="rId3" cstate="print"/>
          <a:srcRect/>
          <a:stretch>
            <a:fillRect/>
          </a:stretch>
        </p:blipFill>
        <p:spPr bwMode="auto">
          <a:xfrm>
            <a:off x="0" y="0"/>
            <a:ext cx="6429388" cy="6286520"/>
          </a:xfrm>
          <a:prstGeom prst="rect">
            <a:avLst/>
          </a:prstGeom>
          <a:noFill/>
          <a:ln w="12700">
            <a:solidFill>
              <a:schemeClr val="tx1"/>
            </a:solidFill>
            <a:miter lim="800000"/>
            <a:headEnd/>
            <a:tailEnd/>
          </a:ln>
        </p:spPr>
      </p:pic>
      <p:sp>
        <p:nvSpPr>
          <p:cNvPr id="5" name="Прямоугольник 4"/>
          <p:cNvSpPr/>
          <p:nvPr/>
        </p:nvSpPr>
        <p:spPr>
          <a:xfrm>
            <a:off x="0" y="6273225"/>
            <a:ext cx="6429388" cy="584775"/>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Табл.3. Группы грунтов в зависимости от трудоемкости их разработки вручную.</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047" y="4017599"/>
            <a:ext cx="9144000" cy="2800767"/>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     Разработку грунта осуществляют землекопы 3... 4-го разрядов, а перекидку его или зачистку дна - землекопы 1...2-го разрядов. </a:t>
            </a:r>
          </a:p>
          <a:p>
            <a:pPr algn="just"/>
            <a:r>
              <a:rPr lang="ru-RU" sz="1600" b="1" dirty="0" smtClean="0">
                <a:latin typeface="Times New Roman" pitchFamily="18" charset="0"/>
                <a:cs typeface="Times New Roman" pitchFamily="18" charset="0"/>
              </a:rPr>
              <a:t>     Часто приходится вручную зачищать дно котлованов или траншей после их разработки экскаваторами. Эти работы при большой ширине котлованов или траншей и тонком (до 0.1 м) слое подчистки оценивают по нормам планировочных работ и поручают землекопам 1... 2-го разрядов.</a:t>
            </a:r>
          </a:p>
          <a:p>
            <a:pPr algn="just"/>
            <a:r>
              <a:rPr lang="ru-RU" sz="1600" b="1" dirty="0" smtClean="0">
                <a:latin typeface="Times New Roman" pitchFamily="18" charset="0"/>
                <a:cs typeface="Times New Roman" pitchFamily="18" charset="0"/>
              </a:rPr>
              <a:t>     При планировке площадей и откосов нормы выработки для землекопов колеблются в довольно широких пределах и зависят от вида планировки (на глаз или по рейке), вида сооружения или его конкретной части и некоторых других факторов. </a:t>
            </a:r>
          </a:p>
          <a:p>
            <a:pPr algn="just"/>
            <a:r>
              <a:rPr lang="ru-RU" sz="1600" b="1" i="1" dirty="0" smtClean="0">
                <a:solidFill>
                  <a:srgbClr val="00B0F0"/>
                </a:solidFill>
                <a:latin typeface="Times New Roman" pitchFamily="18" charset="0"/>
                <a:cs typeface="Times New Roman" pitchFamily="18" charset="0"/>
              </a:rPr>
              <a:t>     В среднем показатель дневной выработки составляет для грунта </a:t>
            </a:r>
            <a:r>
              <a:rPr lang="en-US" sz="1600" b="1" i="1" dirty="0" smtClean="0">
                <a:solidFill>
                  <a:srgbClr val="00B0F0"/>
                </a:solidFill>
                <a:latin typeface="Times New Roman" pitchFamily="18" charset="0"/>
                <a:cs typeface="Times New Roman" pitchFamily="18" charset="0"/>
              </a:rPr>
              <a:t>I </a:t>
            </a:r>
            <a:r>
              <a:rPr lang="ru-RU" sz="1600" b="1" i="1" dirty="0" smtClean="0">
                <a:solidFill>
                  <a:srgbClr val="00B0F0"/>
                </a:solidFill>
                <a:latin typeface="Times New Roman" pitchFamily="18" charset="0"/>
                <a:cs typeface="Times New Roman" pitchFamily="18" charset="0"/>
              </a:rPr>
              <a:t>группы 50... 200 м</a:t>
            </a:r>
            <a:r>
              <a:rPr lang="ru-RU" sz="1600" b="1" i="1" baseline="30000" dirty="0" smtClean="0">
                <a:solidFill>
                  <a:srgbClr val="00B0F0"/>
                </a:solidFill>
                <a:latin typeface="Times New Roman" pitchFamily="18" charset="0"/>
                <a:cs typeface="Times New Roman" pitchFamily="18" charset="0"/>
              </a:rPr>
              <a:t>2</a:t>
            </a:r>
            <a:r>
              <a:rPr lang="ru-RU" sz="1600" b="1" i="1" dirty="0" smtClean="0">
                <a:solidFill>
                  <a:srgbClr val="00B0F0"/>
                </a:solidFill>
                <a:latin typeface="Times New Roman" pitchFamily="18" charset="0"/>
                <a:cs typeface="Times New Roman" pitchFamily="18" charset="0"/>
              </a:rPr>
              <a:t>, </a:t>
            </a:r>
          </a:p>
          <a:p>
            <a:pPr algn="just"/>
            <a:r>
              <a:rPr lang="en-US" sz="1600" b="1" i="1" dirty="0" smtClean="0">
                <a:solidFill>
                  <a:srgbClr val="00B0F0"/>
                </a:solidFill>
                <a:latin typeface="Times New Roman" pitchFamily="18" charset="0"/>
                <a:cs typeface="Times New Roman" pitchFamily="18" charset="0"/>
              </a:rPr>
              <a:t>II </a:t>
            </a:r>
            <a:r>
              <a:rPr lang="ru-RU" sz="1600" b="1" i="1" dirty="0" smtClean="0">
                <a:solidFill>
                  <a:srgbClr val="00B0F0"/>
                </a:solidFill>
                <a:latin typeface="Times New Roman" pitchFamily="18" charset="0"/>
                <a:cs typeface="Times New Roman" pitchFamily="18" charset="0"/>
              </a:rPr>
              <a:t>группы - 40... 160 м</a:t>
            </a:r>
            <a:r>
              <a:rPr lang="ru-RU" sz="1600" b="1" i="1" baseline="30000" dirty="0" smtClean="0">
                <a:solidFill>
                  <a:srgbClr val="00B0F0"/>
                </a:solidFill>
                <a:latin typeface="Times New Roman" pitchFamily="18" charset="0"/>
                <a:cs typeface="Times New Roman" pitchFamily="18" charset="0"/>
              </a:rPr>
              <a:t>2</a:t>
            </a:r>
            <a:r>
              <a:rPr lang="ru-RU" sz="1600" b="1" i="1" dirty="0" smtClean="0">
                <a:solidFill>
                  <a:srgbClr val="00B0F0"/>
                </a:solidFill>
                <a:latin typeface="Times New Roman" pitchFamily="18" charset="0"/>
                <a:cs typeface="Times New Roman" pitchFamily="18" charset="0"/>
              </a:rPr>
              <a:t>, </a:t>
            </a:r>
            <a:r>
              <a:rPr lang="en-US" sz="1600" b="1" i="1" dirty="0" smtClean="0">
                <a:solidFill>
                  <a:srgbClr val="00B0F0"/>
                </a:solidFill>
                <a:latin typeface="Times New Roman" pitchFamily="18" charset="0"/>
                <a:cs typeface="Times New Roman" pitchFamily="18" charset="0"/>
              </a:rPr>
              <a:t>III </a:t>
            </a:r>
            <a:r>
              <a:rPr lang="ru-RU" sz="1600" b="1" i="1" dirty="0" smtClean="0">
                <a:solidFill>
                  <a:srgbClr val="00B0F0"/>
                </a:solidFill>
                <a:latin typeface="Times New Roman" pitchFamily="18" charset="0"/>
                <a:cs typeface="Times New Roman" pitchFamily="18" charset="0"/>
              </a:rPr>
              <a:t>группы-30... 130 м</a:t>
            </a:r>
            <a:r>
              <a:rPr lang="ru-RU" sz="1600" b="1" i="1" baseline="30000" dirty="0" smtClean="0">
                <a:solidFill>
                  <a:srgbClr val="00B0F0"/>
                </a:solidFill>
                <a:latin typeface="Times New Roman" pitchFamily="18" charset="0"/>
                <a:cs typeface="Times New Roman" pitchFamily="18" charset="0"/>
              </a:rPr>
              <a:t>2</a:t>
            </a:r>
            <a:r>
              <a:rPr lang="ru-RU" sz="1600" b="1" i="1" dirty="0" smtClean="0">
                <a:solidFill>
                  <a:srgbClr val="00B0F0"/>
                </a:solidFill>
                <a:latin typeface="Times New Roman" pitchFamily="18" charset="0"/>
                <a:cs typeface="Times New Roman" pitchFamily="18" charset="0"/>
              </a:rPr>
              <a:t>.</a:t>
            </a:r>
          </a:p>
        </p:txBody>
      </p:sp>
      <p:pic>
        <p:nvPicPr>
          <p:cNvPr id="23554" name="Picture 2" descr="C:\Documents and Settings\AGoltsev\Рабочий стол\Без имени-2копирование.jpg"/>
          <p:cNvPicPr>
            <a:picLocks noChangeAspect="1" noChangeArrowheads="1"/>
          </p:cNvPicPr>
          <p:nvPr/>
        </p:nvPicPr>
        <p:blipFill>
          <a:blip r:embed="rId3" cstate="print"/>
          <a:srcRect/>
          <a:stretch>
            <a:fillRect/>
          </a:stretch>
        </p:blipFill>
        <p:spPr bwMode="auto">
          <a:xfrm>
            <a:off x="0" y="0"/>
            <a:ext cx="6715140" cy="4000504"/>
          </a:xfrm>
          <a:prstGeom prst="rect">
            <a:avLst/>
          </a:prstGeom>
          <a:noFill/>
          <a:ln w="12700">
            <a:solidFill>
              <a:schemeClr val="tx1"/>
            </a:solidFill>
          </a:ln>
        </p:spPr>
      </p:pic>
      <p:sp>
        <p:nvSpPr>
          <p:cNvPr id="5" name="Прямоугольник 4"/>
          <p:cNvSpPr/>
          <p:nvPr/>
        </p:nvSpPr>
        <p:spPr>
          <a:xfrm>
            <a:off x="6732396" y="1"/>
            <a:ext cx="2411604" cy="4007644"/>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3. </a:t>
            </a:r>
          </a:p>
          <a:p>
            <a:pPr algn="just"/>
            <a:r>
              <a:rPr lang="ru-RU" sz="1600" b="1" dirty="0" smtClean="0">
                <a:solidFill>
                  <a:srgbClr val="FF0000"/>
                </a:solidFill>
                <a:latin typeface="Times New Roman" pitchFamily="18" charset="0"/>
                <a:cs typeface="Times New Roman" pitchFamily="18" charset="0"/>
              </a:rPr>
              <a:t>Схема разработки грунта вручную и устройство уступов прн глубоких траншеях:</a:t>
            </a:r>
          </a:p>
          <a:p>
            <a:pPr algn="just"/>
            <a:r>
              <a:rPr lang="ru-RU" sz="1600" b="1" dirty="0" smtClean="0">
                <a:latin typeface="Times New Roman" pitchFamily="18" charset="0"/>
                <a:cs typeface="Times New Roman" pitchFamily="18" charset="0"/>
              </a:rPr>
              <a:t>1-берма бровки; </a:t>
            </a:r>
          </a:p>
          <a:p>
            <a:pPr algn="just"/>
            <a:r>
              <a:rPr lang="ru-RU" sz="1600" b="1" i="1" dirty="0" smtClean="0">
                <a:latin typeface="Times New Roman" pitchFamily="18" charset="0"/>
                <a:cs typeface="Times New Roman" pitchFamily="18" charset="0"/>
              </a:rPr>
              <a:t>2-</a:t>
            </a:r>
            <a:r>
              <a:rPr lang="ru-RU" sz="1600" b="1" dirty="0" smtClean="0">
                <a:latin typeface="Times New Roman" pitchFamily="18" charset="0"/>
                <a:cs typeface="Times New Roman" pitchFamily="18" charset="0"/>
              </a:rPr>
              <a:t>поверхность дна траншеи; </a:t>
            </a:r>
          </a:p>
          <a:p>
            <a:pPr algn="just"/>
            <a:r>
              <a:rPr lang="ru-RU" sz="1600" b="1" dirty="0" smtClean="0">
                <a:latin typeface="Times New Roman" pitchFamily="18" charset="0"/>
                <a:cs typeface="Times New Roman" pitchFamily="18" charset="0"/>
              </a:rPr>
              <a:t>3-уступ для двойной перекидки; </a:t>
            </a:r>
          </a:p>
          <a:p>
            <a:pPr algn="just"/>
            <a:r>
              <a:rPr lang="ru-RU" sz="1600" b="1" dirty="0" smtClean="0">
                <a:latin typeface="Times New Roman" pitchFamily="18" charset="0"/>
                <a:cs typeface="Times New Roman" pitchFamily="18" charset="0"/>
              </a:rPr>
              <a:t>4-поверхность площадки;  </a:t>
            </a:r>
          </a:p>
          <a:p>
            <a:pPr algn="just"/>
            <a:r>
              <a:rPr lang="ru-RU" sz="1600" b="1" i="1" dirty="0" smtClean="0">
                <a:latin typeface="Times New Roman" pitchFamily="18" charset="0"/>
                <a:cs typeface="Times New Roman" pitchFamily="18" charset="0"/>
              </a:rPr>
              <a:t>5-</a:t>
            </a:r>
            <a:r>
              <a:rPr lang="ru-RU" sz="1600" b="1" dirty="0" smtClean="0">
                <a:latin typeface="Times New Roman" pitchFamily="18" charset="0"/>
                <a:cs typeface="Times New Roman" pitchFamily="18" charset="0"/>
              </a:rPr>
              <a:t>анкерное крепление;  6-распорное крепление;</a:t>
            </a:r>
          </a:p>
          <a:p>
            <a:pPr algn="just"/>
            <a:r>
              <a:rPr lang="ru-RU" sz="1600" b="1" dirty="0" smtClean="0">
                <a:latin typeface="Times New Roman" pitchFamily="18" charset="0"/>
                <a:cs typeface="Times New Roman" pitchFamily="18" charset="0"/>
              </a:rPr>
              <a:t>7-призма обрушения грунта.</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740307"/>
          </a:xfrm>
          <a:prstGeom prst="rect">
            <a:avLst/>
          </a:prstGeom>
          <a:blipFill>
            <a:blip r:embed="rId2" cstate="print"/>
            <a:tile tx="0" ty="0" sx="100000" sy="100000" flip="none" algn="tl"/>
          </a:blipFill>
        </p:spPr>
        <p:txBody>
          <a:bodyPr wrap="square">
            <a:spAutoFit/>
          </a:bodyPr>
          <a:lstStyle/>
          <a:p>
            <a:pPr algn="ctr"/>
            <a:r>
              <a:rPr lang="ru-RU" sz="1600" b="1" dirty="0" smtClean="0">
                <a:solidFill>
                  <a:srgbClr val="FF0000"/>
                </a:solidFill>
                <a:latin typeface="Times New Roman" pitchFamily="18" charset="0"/>
                <a:cs typeface="Times New Roman" pitchFamily="18" charset="0"/>
              </a:rPr>
              <a:t>4. ВРЕМЕННОЕ КРЕПЛЕНИЕ ГРУНТОВ</a:t>
            </a:r>
          </a:p>
          <a:p>
            <a:pPr algn="just"/>
            <a:r>
              <a:rPr lang="ru-RU" sz="1600" b="1" dirty="0" smtClean="0">
                <a:latin typeface="Times New Roman" pitchFamily="18" charset="0"/>
                <a:cs typeface="Times New Roman" pitchFamily="18" charset="0"/>
              </a:rPr>
              <a:t>     При разработке слабых, склонных к оползанию грунтов, а также при отрыве котлованов и траншей в стесненных местах необходимо устраивать крепление их стенок от обрушения. В соответствии с правилами техники безопасности установка креплений требуется в любых грунтах при глубине котлованов или траншей свыше 1,5 м.</a:t>
            </a:r>
          </a:p>
          <a:p>
            <a:pPr algn="just"/>
            <a:r>
              <a:rPr lang="ru-RU" sz="1600" b="1" dirty="0" smtClean="0">
                <a:latin typeface="Times New Roman" pitchFamily="18" charset="0"/>
                <a:cs typeface="Times New Roman" pitchFamily="18" charset="0"/>
              </a:rPr>
              <a:t>     В зависимости от ширины разрабатываемой выемки применяют несколько разновидностей креплений. В водонасыщенных или слабых супесчаных и песчаных грунтах устраивают сплошное крепление из досок толщиной 40 ... 50 мм, сплоченных в щиты (</a:t>
            </a:r>
            <a:r>
              <a:rPr lang="ru-RU" sz="1600" b="1" dirty="0" smtClean="0">
                <a:solidFill>
                  <a:srgbClr val="FF0000"/>
                </a:solidFill>
                <a:latin typeface="Times New Roman" pitchFamily="18" charset="0"/>
                <a:cs typeface="Times New Roman" pitchFamily="18" charset="0"/>
              </a:rPr>
              <a:t>рис. 4, а, в</a:t>
            </a:r>
            <a:r>
              <a:rPr lang="ru-RU" sz="1600" b="1" dirty="0" smtClean="0">
                <a:latin typeface="Times New Roman" pitchFamily="18" charset="0"/>
                <a:cs typeface="Times New Roman" pitchFamily="18" charset="0"/>
              </a:rPr>
              <a:t>). В более устойчивых грунтах можно устраивать крепление с прозорами (</a:t>
            </a:r>
            <a:r>
              <a:rPr lang="ru-RU" sz="1600" b="1" dirty="0" smtClean="0">
                <a:solidFill>
                  <a:srgbClr val="FF0000"/>
                </a:solidFill>
                <a:latin typeface="Times New Roman" pitchFamily="18" charset="0"/>
                <a:cs typeface="Times New Roman" pitchFamily="18" charset="0"/>
              </a:rPr>
              <a:t>рис. 4, 6, г</a:t>
            </a:r>
            <a:r>
              <a:rPr lang="ru-RU" sz="1600" b="1" dirty="0" smtClean="0">
                <a:latin typeface="Times New Roman" pitchFamily="18" charset="0"/>
                <a:cs typeface="Times New Roman" pitchFamily="18" charset="0"/>
              </a:rPr>
              <a:t>), т. е. с расположением досок щитов через определенные промежутки, обычно равные ширине доски (120... 200 мм). </a:t>
            </a:r>
          </a:p>
          <a:p>
            <a:pPr algn="just"/>
            <a:r>
              <a:rPr lang="ru-RU" sz="1600" b="1" dirty="0" smtClean="0">
                <a:latin typeface="Times New Roman" pitchFamily="18" charset="0"/>
                <a:cs typeface="Times New Roman" pitchFamily="18" charset="0"/>
              </a:rPr>
              <a:t>     Толщину и ширину брусков и распорных элементов щитов назначают по расчету на максимальное давление от грунта. В общем случае можно рекомендовать для стоек бруски сечением 60 х 60 или 80 х 80 мм, а для распорок - 80 х 80 или 100 х 100 мм. </a:t>
            </a:r>
          </a:p>
          <a:p>
            <a:pPr algn="just"/>
            <a:r>
              <a:rPr lang="ru-RU" sz="1600" b="1" dirty="0" smtClean="0">
                <a:latin typeface="Times New Roman" pitchFamily="18" charset="0"/>
                <a:cs typeface="Times New Roman" pitchFamily="18" charset="0"/>
              </a:rPr>
              <a:t>     Сечение их зависит от ширины траншеи, и оно тем больше, чем шире траншея. Конструкция креплений, а также порядок их установки и разборки должны не мешать разработке грунта, обеспечивать возможность механизации работ и многократное использование креплений.</a:t>
            </a:r>
          </a:p>
          <a:p>
            <a:pPr algn="just"/>
            <a:r>
              <a:rPr lang="ru-RU" sz="1600" b="1" dirty="0" smtClean="0">
                <a:latin typeface="Times New Roman" pitchFamily="18" charset="0"/>
                <a:cs typeface="Times New Roman" pitchFamily="18" charset="0"/>
              </a:rPr>
              <a:t>     Как правило, нужно стремиться к тому, чтобы при обратной засыпке</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котлованов и траншей можно было легко разобрать крепления и извлечь их из траншеи, за исключением тех случаев, когда это является технически невозможным.</a:t>
            </a:r>
          </a:p>
          <a:p>
            <a:pPr algn="just"/>
            <a:r>
              <a:rPr lang="ru-RU" sz="1600" b="1" dirty="0" smtClean="0">
                <a:latin typeface="Times New Roman" pitchFamily="18" charset="0"/>
                <a:cs typeface="Times New Roman" pitchFamily="18" charset="0"/>
              </a:rPr>
              <a:t>     При устройстве больших по площади выемок, когда распорные крепления применить нельзя, прибегают к устройству подкосных креплений (</a:t>
            </a:r>
            <a:r>
              <a:rPr lang="ru-RU" sz="1600" b="1" dirty="0" smtClean="0">
                <a:solidFill>
                  <a:srgbClr val="FF0000"/>
                </a:solidFill>
                <a:latin typeface="Times New Roman" pitchFamily="18" charset="0"/>
                <a:cs typeface="Times New Roman" pitchFamily="18" charset="0"/>
              </a:rPr>
              <a:t>рис. 5, а, 6</a:t>
            </a:r>
            <a:r>
              <a:rPr lang="ru-RU" sz="1600" b="1" dirty="0" smtClean="0">
                <a:latin typeface="Times New Roman" pitchFamily="18" charset="0"/>
                <a:cs typeface="Times New Roman" pitchFamily="18" charset="0"/>
              </a:rPr>
              <a:t>). Однако подкосы, расположенные внутри котлована или выемки, затрудняют производство работ, и поэтому чаще применяют анкерное крепление (</a:t>
            </a:r>
            <a:r>
              <a:rPr lang="ru-RU" sz="1600" b="1" dirty="0" smtClean="0">
                <a:solidFill>
                  <a:srgbClr val="FF0000"/>
                </a:solidFill>
                <a:latin typeface="Times New Roman" pitchFamily="18" charset="0"/>
                <a:cs typeface="Times New Roman" pitchFamily="18" charset="0"/>
              </a:rPr>
              <a:t>рис. 5, в</a:t>
            </a:r>
            <a:r>
              <a:rPr lang="ru-RU" sz="1600" b="1" dirty="0" smtClean="0">
                <a:latin typeface="Times New Roman" pitchFamily="18" charset="0"/>
                <a:cs typeface="Times New Roman" pitchFamily="18" charset="0"/>
              </a:rPr>
              <a:t>). </a:t>
            </a:r>
          </a:p>
          <a:p>
            <a:pPr algn="just"/>
            <a:r>
              <a:rPr lang="ru-RU" sz="1600" b="1" dirty="0" smtClean="0">
                <a:latin typeface="Times New Roman" pitchFamily="18" charset="0"/>
                <a:cs typeface="Times New Roman" pitchFamily="18" charset="0"/>
              </a:rPr>
              <a:t>     При слабых водонасыщенных грунтах устраивают шпунтовое ограждение </a:t>
            </a:r>
            <a:r>
              <a:rPr lang="ru-RU" sz="1600" b="1" i="1" dirty="0" smtClean="0">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рис. 5, г</a:t>
            </a:r>
            <a:r>
              <a:rPr lang="ru-RU" sz="1600" b="1" dirty="0" smtClean="0">
                <a:latin typeface="Times New Roman" pitchFamily="18" charset="0"/>
                <a:cs typeface="Times New Roman" pitchFamily="18" charset="0"/>
              </a:rPr>
              <a:t>). В устойчивых грунтах экскаватором отрывают траншею на всю глубину, после чего забивают стойки ограждения, устанавливают направляющие продольные бруски и забивают шпунт.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004516"/>
            <a:ext cx="9144000" cy="830997"/>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Шпунтовые доски забивают вплотную друг к другу таким образом, чтобы гребень одной входил в паз другой. В слабых водонасыщенных грунтах (пески, супеси) забивку шпунта ведут параллельно отрывке траншеи, опережая ее на глубину забивки шпунтин (примерно 0,3... 0,5 м).</a:t>
            </a:r>
          </a:p>
        </p:txBody>
      </p:sp>
      <p:pic>
        <p:nvPicPr>
          <p:cNvPr id="24578" name="Picture 2" descr="C:\Documents and Settings\AGoltsev\Рабочий стол\Без имени-3копирование.jpg"/>
          <p:cNvPicPr>
            <a:picLocks noChangeAspect="1" noChangeArrowheads="1"/>
          </p:cNvPicPr>
          <p:nvPr/>
        </p:nvPicPr>
        <p:blipFill>
          <a:blip r:embed="rId3" cstate="print"/>
          <a:srcRect/>
          <a:stretch>
            <a:fillRect/>
          </a:stretch>
        </p:blipFill>
        <p:spPr bwMode="auto">
          <a:xfrm>
            <a:off x="1" y="1"/>
            <a:ext cx="4429124" cy="4429124"/>
          </a:xfrm>
          <a:prstGeom prst="rect">
            <a:avLst/>
          </a:prstGeom>
          <a:noFill/>
          <a:ln w="12700">
            <a:solidFill>
              <a:schemeClr val="tx1"/>
            </a:solidFill>
          </a:ln>
        </p:spPr>
      </p:pic>
      <p:pic>
        <p:nvPicPr>
          <p:cNvPr id="24579" name="Picture 3" descr="C:\Documents and Settings\AGoltsev\Рабочий стол\Без имени-4копирование.jpg"/>
          <p:cNvPicPr>
            <a:picLocks noChangeAspect="1" noChangeArrowheads="1"/>
          </p:cNvPicPr>
          <p:nvPr/>
        </p:nvPicPr>
        <p:blipFill>
          <a:blip r:embed="rId4" cstate="print"/>
          <a:srcRect/>
          <a:stretch>
            <a:fillRect/>
          </a:stretch>
        </p:blipFill>
        <p:spPr bwMode="auto">
          <a:xfrm>
            <a:off x="3924062" y="1"/>
            <a:ext cx="5219938" cy="4429131"/>
          </a:xfrm>
          <a:prstGeom prst="rect">
            <a:avLst/>
          </a:prstGeom>
          <a:noFill/>
          <a:ln w="12700">
            <a:solidFill>
              <a:schemeClr val="tx1"/>
            </a:solidFill>
          </a:ln>
        </p:spPr>
      </p:pic>
      <p:sp>
        <p:nvSpPr>
          <p:cNvPr id="5" name="Прямоугольник 4"/>
          <p:cNvSpPr/>
          <p:nvPr/>
        </p:nvSpPr>
        <p:spPr>
          <a:xfrm>
            <a:off x="0" y="4429132"/>
            <a:ext cx="3929058" cy="1569660"/>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4. Распорное крепление грунта в траншеях: </a:t>
            </a:r>
          </a:p>
          <a:p>
            <a:r>
              <a:rPr lang="ru-RU" sz="1600" b="1" dirty="0" smtClean="0">
                <a:solidFill>
                  <a:srgbClr val="C00000"/>
                </a:solidFill>
                <a:latin typeface="Times New Roman" pitchFamily="18" charset="0"/>
                <a:cs typeface="Times New Roman" pitchFamily="18" charset="0"/>
              </a:rPr>
              <a:t>а, в - сплошное; </a:t>
            </a:r>
            <a:r>
              <a:rPr lang="ru-RU" sz="1600" b="1" i="1" dirty="0" smtClean="0">
                <a:solidFill>
                  <a:srgbClr val="C00000"/>
                </a:solidFill>
                <a:latin typeface="Times New Roman" pitchFamily="18" charset="0"/>
                <a:cs typeface="Times New Roman" pitchFamily="18" charset="0"/>
              </a:rPr>
              <a:t>б, </a:t>
            </a:r>
            <a:r>
              <a:rPr lang="ru-RU" sz="1600" b="1" dirty="0" smtClean="0">
                <a:solidFill>
                  <a:srgbClr val="C00000"/>
                </a:solidFill>
                <a:latin typeface="Times New Roman" pitchFamily="18" charset="0"/>
                <a:cs typeface="Times New Roman" pitchFamily="18" charset="0"/>
              </a:rPr>
              <a:t>г с прозорами; </a:t>
            </a:r>
          </a:p>
          <a:p>
            <a:r>
              <a:rPr lang="ru-RU" sz="1600" b="1" dirty="0" smtClean="0">
                <a:solidFill>
                  <a:srgbClr val="C00000"/>
                </a:solidFill>
                <a:latin typeface="Times New Roman" pitchFamily="18" charset="0"/>
                <a:cs typeface="Times New Roman" pitchFamily="18" charset="0"/>
              </a:rPr>
              <a:t>1-стойка; 2-распорка; 5-доски щитов; </a:t>
            </a:r>
          </a:p>
          <a:p>
            <a:r>
              <a:rPr lang="ru-RU" sz="1600" b="1" dirty="0" smtClean="0">
                <a:solidFill>
                  <a:srgbClr val="C00000"/>
                </a:solidFill>
                <a:latin typeface="Times New Roman" pitchFamily="18" charset="0"/>
                <a:cs typeface="Times New Roman" pitchFamily="18" charset="0"/>
              </a:rPr>
              <a:t>4-берма; 5-грунг из траншеи; </a:t>
            </a:r>
          </a:p>
          <a:p>
            <a:r>
              <a:rPr lang="ru-RU" sz="1600" b="1" dirty="0" smtClean="0">
                <a:solidFill>
                  <a:srgbClr val="C00000"/>
                </a:solidFill>
                <a:latin typeface="Times New Roman" pitchFamily="18" charset="0"/>
                <a:cs typeface="Times New Roman" pitchFamily="18" charset="0"/>
              </a:rPr>
              <a:t>6-бобышки.</a:t>
            </a:r>
            <a:endParaRPr lang="ru-RU" sz="1600" b="1" dirty="0">
              <a:solidFill>
                <a:srgbClr val="C00000"/>
              </a:solidFill>
              <a:latin typeface="Times New Roman" pitchFamily="18" charset="0"/>
              <a:cs typeface="Times New Roman" pitchFamily="18" charset="0"/>
            </a:endParaRPr>
          </a:p>
        </p:txBody>
      </p:sp>
      <p:sp>
        <p:nvSpPr>
          <p:cNvPr id="6" name="Прямоугольник 5"/>
          <p:cNvSpPr/>
          <p:nvPr/>
        </p:nvSpPr>
        <p:spPr>
          <a:xfrm>
            <a:off x="3918485" y="4438945"/>
            <a:ext cx="5198026" cy="1569660"/>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5. Подкосное (а, б), анкерное (в) и шпунтовое (г)</a:t>
            </a:r>
          </a:p>
          <a:p>
            <a:pPr algn="ctr"/>
            <a:r>
              <a:rPr lang="ru-RU" sz="1600" b="1" dirty="0" smtClean="0">
                <a:solidFill>
                  <a:srgbClr val="FF0000"/>
                </a:solidFill>
                <a:latin typeface="Times New Roman" pitchFamily="18" charset="0"/>
                <a:cs typeface="Times New Roman" pitchFamily="18" charset="0"/>
              </a:rPr>
              <a:t>крепления со щитами из досок (д):</a:t>
            </a:r>
          </a:p>
          <a:p>
            <a:r>
              <a:rPr lang="ru-RU" sz="1600" b="1" dirty="0" smtClean="0">
                <a:solidFill>
                  <a:srgbClr val="C00000"/>
                </a:solidFill>
                <a:latin typeface="Times New Roman" pitchFamily="18" charset="0"/>
                <a:cs typeface="Times New Roman" pitchFamily="18" charset="0"/>
              </a:rPr>
              <a:t>1-щит  крепления;   2-подкос;   3-стойка;  4-анкер;</a:t>
            </a:r>
          </a:p>
          <a:p>
            <a:r>
              <a:rPr lang="ru-RU" sz="1600" b="1" dirty="0" smtClean="0">
                <a:solidFill>
                  <a:srgbClr val="C00000"/>
                </a:solidFill>
                <a:latin typeface="Times New Roman" pitchFamily="18" charset="0"/>
                <a:cs typeface="Times New Roman" pitchFamily="18" charset="0"/>
              </a:rPr>
              <a:t>5-тяга; 6 - свая; 7-засыпка; 8-распорка; 9 - стойки</a:t>
            </a:r>
          </a:p>
          <a:p>
            <a:r>
              <a:rPr lang="ru-RU" sz="1600" b="1" dirty="0" smtClean="0">
                <a:solidFill>
                  <a:srgbClr val="C00000"/>
                </a:solidFill>
                <a:latin typeface="Times New Roman" pitchFamily="18" charset="0"/>
                <a:cs typeface="Times New Roman" pitchFamily="18" charset="0"/>
              </a:rPr>
              <a:t>шпунтового   ограждения;   10</a:t>
            </a:r>
            <a:r>
              <a:rPr lang="ru-RU" sz="1600" b="1" i="1" dirty="0" smtClean="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продольные   бруски;</a:t>
            </a:r>
          </a:p>
          <a:p>
            <a:r>
              <a:rPr lang="ru-RU" sz="1600" b="1" dirty="0" smtClean="0">
                <a:solidFill>
                  <a:srgbClr val="C00000"/>
                </a:solidFill>
                <a:latin typeface="Times New Roman" pitchFamily="18" charset="0"/>
                <a:cs typeface="Times New Roman" pitchFamily="18" charset="0"/>
              </a:rPr>
              <a:t>11-доски шпунта.</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 name="Group 10"/>
          <p:cNvGrpSpPr>
            <a:grpSpLocks/>
          </p:cNvGrpSpPr>
          <p:nvPr/>
        </p:nvGrpSpPr>
        <p:grpSpPr bwMode="auto">
          <a:xfrm>
            <a:off x="0" y="0"/>
            <a:ext cx="3143272" cy="3000396"/>
            <a:chOff x="10031" y="8629"/>
            <a:chExt cx="2880" cy="2160"/>
          </a:xfrm>
        </p:grpSpPr>
        <p:sp>
          <p:nvSpPr>
            <p:cNvPr id="1035" name="Text Box 11"/>
            <p:cNvSpPr txBox="1">
              <a:spLocks noChangeArrowheads="1"/>
            </p:cNvSpPr>
            <p:nvPr/>
          </p:nvSpPr>
          <p:spPr bwMode="auto">
            <a:xfrm>
              <a:off x="10031" y="8629"/>
              <a:ext cx="2880" cy="2160"/>
            </a:xfrm>
            <a:prstGeom prst="rect">
              <a:avLst/>
            </a:prstGeom>
            <a:solidFill>
              <a:srgbClr val="CCFF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400" b="1" dirty="0" smtClean="0">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rPr>
                <a:t>Сечение шпунта металлического</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1036" name="Arc 12"/>
            <p:cNvSpPr>
              <a:spLocks/>
            </p:cNvSpPr>
            <p:nvPr/>
          </p:nvSpPr>
          <p:spPr bwMode="auto">
            <a:xfrm flipH="1" flipV="1">
              <a:off x="10211" y="10249"/>
              <a:ext cx="720" cy="361"/>
            </a:xfrm>
            <a:custGeom>
              <a:avLst/>
              <a:gdLst>
                <a:gd name="G0" fmla="+- 0 0 0"/>
                <a:gd name="G1" fmla="+- 17519 0 0"/>
                <a:gd name="G2" fmla="+- 21600 0 0"/>
                <a:gd name="T0" fmla="*/ 12635 w 21600"/>
                <a:gd name="T1" fmla="*/ 0 h 35055"/>
                <a:gd name="T2" fmla="*/ 12612 w 21600"/>
                <a:gd name="T3" fmla="*/ 35055 h 35055"/>
                <a:gd name="T4" fmla="*/ 0 w 21600"/>
                <a:gd name="T5" fmla="*/ 17519 h 35055"/>
              </a:gdLst>
              <a:ahLst/>
              <a:cxnLst>
                <a:cxn ang="0">
                  <a:pos x="T0" y="T1"/>
                </a:cxn>
                <a:cxn ang="0">
                  <a:pos x="T2" y="T3"/>
                </a:cxn>
                <a:cxn ang="0">
                  <a:pos x="T4" y="T5"/>
                </a:cxn>
              </a:cxnLst>
              <a:rect l="0" t="0" r="r" b="b"/>
              <a:pathLst>
                <a:path w="21600" h="35055" fill="none" extrusionOk="0">
                  <a:moveTo>
                    <a:pt x="12635" y="-1"/>
                  </a:moveTo>
                  <a:cubicBezTo>
                    <a:pt x="18264" y="4060"/>
                    <a:pt x="21600" y="10578"/>
                    <a:pt x="21600" y="17519"/>
                  </a:cubicBezTo>
                  <a:cubicBezTo>
                    <a:pt x="21600" y="24469"/>
                    <a:pt x="18254" y="30996"/>
                    <a:pt x="12611" y="35054"/>
                  </a:cubicBezTo>
                </a:path>
                <a:path w="21600" h="35055" stroke="0" extrusionOk="0">
                  <a:moveTo>
                    <a:pt x="12635" y="-1"/>
                  </a:moveTo>
                  <a:cubicBezTo>
                    <a:pt x="18264" y="4060"/>
                    <a:pt x="21600" y="10578"/>
                    <a:pt x="21600" y="17519"/>
                  </a:cubicBezTo>
                  <a:cubicBezTo>
                    <a:pt x="21600" y="24469"/>
                    <a:pt x="18254" y="30996"/>
                    <a:pt x="12611" y="35054"/>
                  </a:cubicBezTo>
                  <a:lnTo>
                    <a:pt x="0" y="17519"/>
                  </a:lnTo>
                  <a:close/>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7" name="Arc 13"/>
            <p:cNvSpPr>
              <a:spLocks/>
            </p:cNvSpPr>
            <p:nvPr/>
          </p:nvSpPr>
          <p:spPr bwMode="auto">
            <a:xfrm flipH="1" flipV="1">
              <a:off x="12080" y="9638"/>
              <a:ext cx="720" cy="361"/>
            </a:xfrm>
            <a:custGeom>
              <a:avLst/>
              <a:gdLst>
                <a:gd name="G0" fmla="+- 0 0 0"/>
                <a:gd name="G1" fmla="+- 17519 0 0"/>
                <a:gd name="G2" fmla="+- 21600 0 0"/>
                <a:gd name="T0" fmla="*/ 12635 w 21600"/>
                <a:gd name="T1" fmla="*/ 0 h 35055"/>
                <a:gd name="T2" fmla="*/ 12612 w 21600"/>
                <a:gd name="T3" fmla="*/ 35055 h 35055"/>
                <a:gd name="T4" fmla="*/ 0 w 21600"/>
                <a:gd name="T5" fmla="*/ 17519 h 35055"/>
              </a:gdLst>
              <a:ahLst/>
              <a:cxnLst>
                <a:cxn ang="0">
                  <a:pos x="T0" y="T1"/>
                </a:cxn>
                <a:cxn ang="0">
                  <a:pos x="T2" y="T3"/>
                </a:cxn>
                <a:cxn ang="0">
                  <a:pos x="T4" y="T5"/>
                </a:cxn>
              </a:cxnLst>
              <a:rect l="0" t="0" r="r" b="b"/>
              <a:pathLst>
                <a:path w="21600" h="35055" fill="none" extrusionOk="0">
                  <a:moveTo>
                    <a:pt x="12635" y="-1"/>
                  </a:moveTo>
                  <a:cubicBezTo>
                    <a:pt x="18264" y="4060"/>
                    <a:pt x="21600" y="10578"/>
                    <a:pt x="21600" y="17519"/>
                  </a:cubicBezTo>
                  <a:cubicBezTo>
                    <a:pt x="21600" y="24469"/>
                    <a:pt x="18254" y="30996"/>
                    <a:pt x="12611" y="35054"/>
                  </a:cubicBezTo>
                </a:path>
                <a:path w="21600" h="35055" stroke="0" extrusionOk="0">
                  <a:moveTo>
                    <a:pt x="12635" y="-1"/>
                  </a:moveTo>
                  <a:cubicBezTo>
                    <a:pt x="18264" y="4060"/>
                    <a:pt x="21600" y="10578"/>
                    <a:pt x="21600" y="17519"/>
                  </a:cubicBezTo>
                  <a:cubicBezTo>
                    <a:pt x="21600" y="24469"/>
                    <a:pt x="18254" y="30996"/>
                    <a:pt x="12611" y="35054"/>
                  </a:cubicBezTo>
                  <a:lnTo>
                    <a:pt x="0" y="17519"/>
                  </a:lnTo>
                  <a:close/>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8" name="Line 14"/>
            <p:cNvSpPr>
              <a:spLocks noChangeShapeType="1"/>
            </p:cNvSpPr>
            <p:nvPr/>
          </p:nvSpPr>
          <p:spPr bwMode="auto">
            <a:xfrm>
              <a:off x="10560" y="9798"/>
              <a:ext cx="1529" cy="9"/>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39" name="Line 15"/>
            <p:cNvSpPr>
              <a:spLocks noChangeShapeType="1"/>
            </p:cNvSpPr>
            <p:nvPr/>
          </p:nvSpPr>
          <p:spPr bwMode="auto">
            <a:xfrm>
              <a:off x="10240" y="10458"/>
              <a:ext cx="2089" cy="9"/>
            </a:xfrm>
            <a:prstGeom prst="line">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 name="Arc 13"/>
            <p:cNvSpPr>
              <a:spLocks/>
            </p:cNvSpPr>
            <p:nvPr/>
          </p:nvSpPr>
          <p:spPr bwMode="auto">
            <a:xfrm flipH="1" flipV="1">
              <a:off x="12056" y="9642"/>
              <a:ext cx="720" cy="361"/>
            </a:xfrm>
            <a:custGeom>
              <a:avLst/>
              <a:gdLst>
                <a:gd name="G0" fmla="+- 0 0 0"/>
                <a:gd name="G1" fmla="+- 17519 0 0"/>
                <a:gd name="G2" fmla="+- 21600 0 0"/>
                <a:gd name="T0" fmla="*/ 12635 w 21600"/>
                <a:gd name="T1" fmla="*/ 0 h 35055"/>
                <a:gd name="T2" fmla="*/ 12612 w 21600"/>
                <a:gd name="T3" fmla="*/ 35055 h 35055"/>
                <a:gd name="T4" fmla="*/ 0 w 21600"/>
                <a:gd name="T5" fmla="*/ 17519 h 35055"/>
              </a:gdLst>
              <a:ahLst/>
              <a:cxnLst>
                <a:cxn ang="0">
                  <a:pos x="T0" y="T1"/>
                </a:cxn>
                <a:cxn ang="0">
                  <a:pos x="T2" y="T3"/>
                </a:cxn>
                <a:cxn ang="0">
                  <a:pos x="T4" y="T5"/>
                </a:cxn>
              </a:cxnLst>
              <a:rect l="0" t="0" r="r" b="b"/>
              <a:pathLst>
                <a:path w="21600" h="35055" fill="none" extrusionOk="0">
                  <a:moveTo>
                    <a:pt x="12635" y="-1"/>
                  </a:moveTo>
                  <a:cubicBezTo>
                    <a:pt x="18264" y="4060"/>
                    <a:pt x="21600" y="10578"/>
                    <a:pt x="21600" y="17519"/>
                  </a:cubicBezTo>
                  <a:cubicBezTo>
                    <a:pt x="21600" y="24469"/>
                    <a:pt x="18254" y="30996"/>
                    <a:pt x="12611" y="35054"/>
                  </a:cubicBezTo>
                </a:path>
                <a:path w="21600" h="35055" stroke="0" extrusionOk="0">
                  <a:moveTo>
                    <a:pt x="12635" y="-1"/>
                  </a:moveTo>
                  <a:cubicBezTo>
                    <a:pt x="18264" y="4060"/>
                    <a:pt x="21600" y="10578"/>
                    <a:pt x="21600" y="17519"/>
                  </a:cubicBezTo>
                  <a:cubicBezTo>
                    <a:pt x="21600" y="24469"/>
                    <a:pt x="18254" y="30996"/>
                    <a:pt x="12611" y="35054"/>
                  </a:cubicBezTo>
                  <a:lnTo>
                    <a:pt x="0" y="17519"/>
                  </a:lnTo>
                  <a:close/>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9" name="Arc 12"/>
          <p:cNvSpPr>
            <a:spLocks/>
          </p:cNvSpPr>
          <p:nvPr/>
        </p:nvSpPr>
        <p:spPr bwMode="auto">
          <a:xfrm rot="10437122" flipH="1" flipV="1">
            <a:off x="1842779" y="2340650"/>
            <a:ext cx="661912" cy="434331"/>
          </a:xfrm>
          <a:custGeom>
            <a:avLst/>
            <a:gdLst>
              <a:gd name="G0" fmla="+- 0 0 0"/>
              <a:gd name="G1" fmla="+- 17519 0 0"/>
              <a:gd name="G2" fmla="+- 21600 0 0"/>
              <a:gd name="T0" fmla="*/ 12635 w 21600"/>
              <a:gd name="T1" fmla="*/ 0 h 35055"/>
              <a:gd name="T2" fmla="*/ 12612 w 21600"/>
              <a:gd name="T3" fmla="*/ 35055 h 35055"/>
              <a:gd name="T4" fmla="*/ 0 w 21600"/>
              <a:gd name="T5" fmla="*/ 17519 h 35055"/>
            </a:gdLst>
            <a:ahLst/>
            <a:cxnLst>
              <a:cxn ang="0">
                <a:pos x="T0" y="T1"/>
              </a:cxn>
              <a:cxn ang="0">
                <a:pos x="T2" y="T3"/>
              </a:cxn>
              <a:cxn ang="0">
                <a:pos x="T4" y="T5"/>
              </a:cxn>
            </a:cxnLst>
            <a:rect l="0" t="0" r="r" b="b"/>
            <a:pathLst>
              <a:path w="21600" h="35055" fill="none" extrusionOk="0">
                <a:moveTo>
                  <a:pt x="12635" y="-1"/>
                </a:moveTo>
                <a:cubicBezTo>
                  <a:pt x="18264" y="4060"/>
                  <a:pt x="21600" y="10578"/>
                  <a:pt x="21600" y="17519"/>
                </a:cubicBezTo>
                <a:cubicBezTo>
                  <a:pt x="21600" y="24469"/>
                  <a:pt x="18254" y="30996"/>
                  <a:pt x="12611" y="35054"/>
                </a:cubicBezTo>
              </a:path>
              <a:path w="21600" h="35055" stroke="0" extrusionOk="0">
                <a:moveTo>
                  <a:pt x="12635" y="-1"/>
                </a:moveTo>
                <a:cubicBezTo>
                  <a:pt x="18264" y="4060"/>
                  <a:pt x="21600" y="10578"/>
                  <a:pt x="21600" y="17519"/>
                </a:cubicBezTo>
                <a:cubicBezTo>
                  <a:pt x="21600" y="24469"/>
                  <a:pt x="18254" y="30996"/>
                  <a:pt x="12611" y="35054"/>
                </a:cubicBezTo>
                <a:lnTo>
                  <a:pt x="0" y="17519"/>
                </a:lnTo>
                <a:close/>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 name="Arc 12"/>
          <p:cNvSpPr>
            <a:spLocks/>
          </p:cNvSpPr>
          <p:nvPr/>
        </p:nvSpPr>
        <p:spPr bwMode="auto">
          <a:xfrm rot="10504233" flipH="1" flipV="1">
            <a:off x="-57601" y="1445505"/>
            <a:ext cx="639141" cy="446797"/>
          </a:xfrm>
          <a:custGeom>
            <a:avLst/>
            <a:gdLst>
              <a:gd name="G0" fmla="+- 0 0 0"/>
              <a:gd name="G1" fmla="+- 17519 0 0"/>
              <a:gd name="G2" fmla="+- 21600 0 0"/>
              <a:gd name="T0" fmla="*/ 12635 w 21600"/>
              <a:gd name="T1" fmla="*/ 0 h 35055"/>
              <a:gd name="T2" fmla="*/ 12612 w 21600"/>
              <a:gd name="T3" fmla="*/ 35055 h 35055"/>
              <a:gd name="T4" fmla="*/ 0 w 21600"/>
              <a:gd name="T5" fmla="*/ 17519 h 35055"/>
            </a:gdLst>
            <a:ahLst/>
            <a:cxnLst>
              <a:cxn ang="0">
                <a:pos x="T0" y="T1"/>
              </a:cxn>
              <a:cxn ang="0">
                <a:pos x="T2" y="T3"/>
              </a:cxn>
              <a:cxn ang="0">
                <a:pos x="T4" y="T5"/>
              </a:cxn>
            </a:cxnLst>
            <a:rect l="0" t="0" r="r" b="b"/>
            <a:pathLst>
              <a:path w="21600" h="35055" fill="none" extrusionOk="0">
                <a:moveTo>
                  <a:pt x="12635" y="-1"/>
                </a:moveTo>
                <a:cubicBezTo>
                  <a:pt x="18264" y="4060"/>
                  <a:pt x="21600" y="10578"/>
                  <a:pt x="21600" y="17519"/>
                </a:cubicBezTo>
                <a:cubicBezTo>
                  <a:pt x="21600" y="24469"/>
                  <a:pt x="18254" y="30996"/>
                  <a:pt x="12611" y="35054"/>
                </a:cubicBezTo>
              </a:path>
              <a:path w="21600" h="35055" stroke="0" extrusionOk="0">
                <a:moveTo>
                  <a:pt x="12635" y="-1"/>
                </a:moveTo>
                <a:cubicBezTo>
                  <a:pt x="18264" y="4060"/>
                  <a:pt x="21600" y="10578"/>
                  <a:pt x="21600" y="17519"/>
                </a:cubicBezTo>
                <a:cubicBezTo>
                  <a:pt x="21600" y="24469"/>
                  <a:pt x="18254" y="30996"/>
                  <a:pt x="12611" y="35054"/>
                </a:cubicBezTo>
                <a:lnTo>
                  <a:pt x="0" y="17519"/>
                </a:lnTo>
                <a:close/>
              </a:path>
            </a:pathLst>
          </a:cu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1040" name="Group 16"/>
          <p:cNvGrpSpPr>
            <a:grpSpLocks/>
          </p:cNvGrpSpPr>
          <p:nvPr/>
        </p:nvGrpSpPr>
        <p:grpSpPr bwMode="auto">
          <a:xfrm>
            <a:off x="3143240" y="0"/>
            <a:ext cx="2857520" cy="3000372"/>
            <a:chOff x="13000" y="8638"/>
            <a:chExt cx="2880" cy="2160"/>
          </a:xfrm>
          <a:solidFill>
            <a:schemeClr val="accent3">
              <a:lumMod val="40000"/>
              <a:lumOff val="60000"/>
            </a:schemeClr>
          </a:solidFill>
        </p:grpSpPr>
        <p:sp>
          <p:nvSpPr>
            <p:cNvPr id="1041" name="Text Box 17"/>
            <p:cNvSpPr txBox="1">
              <a:spLocks noChangeArrowheads="1"/>
            </p:cNvSpPr>
            <p:nvPr/>
          </p:nvSpPr>
          <p:spPr bwMode="auto">
            <a:xfrm>
              <a:off x="13000" y="8638"/>
              <a:ext cx="2880" cy="2160"/>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lang="ru-RU" sz="1600" b="1" dirty="0" smtClean="0">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rPr>
                <a:t>Сечение шпунта деревянного</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1042" name="Text Box 18"/>
            <p:cNvSpPr txBox="1">
              <a:spLocks noChangeArrowheads="1"/>
            </p:cNvSpPr>
            <p:nvPr/>
          </p:nvSpPr>
          <p:spPr bwMode="auto">
            <a:xfrm>
              <a:off x="13091" y="9889"/>
              <a:ext cx="1800" cy="540"/>
            </a:xfrm>
            <a:prstGeom prst="rect">
              <a:avLst/>
            </a:pr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1043" name="Rectangle 19"/>
            <p:cNvSpPr>
              <a:spLocks noChangeArrowheads="1"/>
            </p:cNvSpPr>
            <p:nvPr/>
          </p:nvSpPr>
          <p:spPr bwMode="auto">
            <a:xfrm>
              <a:off x="13120" y="10058"/>
              <a:ext cx="540" cy="180"/>
            </a:xfrm>
            <a:prstGeom prst="rect">
              <a:avLst/>
            </a:pr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4" name="Rectangle 20"/>
            <p:cNvSpPr>
              <a:spLocks noChangeArrowheads="1"/>
            </p:cNvSpPr>
            <p:nvPr/>
          </p:nvSpPr>
          <p:spPr bwMode="auto">
            <a:xfrm>
              <a:off x="14891" y="10069"/>
              <a:ext cx="540" cy="180"/>
            </a:xfrm>
            <a:prstGeom prst="rect">
              <a:avLst/>
            </a:prstGeom>
            <a:grp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45" name="Line 21"/>
            <p:cNvSpPr>
              <a:spLocks noChangeShapeType="1"/>
            </p:cNvSpPr>
            <p:nvPr/>
          </p:nvSpPr>
          <p:spPr bwMode="auto">
            <a:xfrm>
              <a:off x="13811" y="9889"/>
              <a:ext cx="0" cy="54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46" name="Line 22"/>
            <p:cNvSpPr>
              <a:spLocks noChangeShapeType="1"/>
            </p:cNvSpPr>
            <p:nvPr/>
          </p:nvSpPr>
          <p:spPr bwMode="auto">
            <a:xfrm>
              <a:off x="13991" y="9889"/>
              <a:ext cx="0" cy="54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47" name="Line 23"/>
            <p:cNvSpPr>
              <a:spLocks noChangeShapeType="1"/>
            </p:cNvSpPr>
            <p:nvPr/>
          </p:nvSpPr>
          <p:spPr bwMode="auto">
            <a:xfrm>
              <a:off x="14171" y="9889"/>
              <a:ext cx="0" cy="54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48" name="Line 24"/>
            <p:cNvSpPr>
              <a:spLocks noChangeShapeType="1"/>
            </p:cNvSpPr>
            <p:nvPr/>
          </p:nvSpPr>
          <p:spPr bwMode="auto">
            <a:xfrm>
              <a:off x="14351" y="9889"/>
              <a:ext cx="0" cy="54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49" name="Line 25"/>
            <p:cNvSpPr>
              <a:spLocks noChangeShapeType="1"/>
            </p:cNvSpPr>
            <p:nvPr/>
          </p:nvSpPr>
          <p:spPr bwMode="auto">
            <a:xfrm>
              <a:off x="14531" y="9889"/>
              <a:ext cx="0" cy="54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50" name="Line 26"/>
            <p:cNvSpPr>
              <a:spLocks noChangeShapeType="1"/>
            </p:cNvSpPr>
            <p:nvPr/>
          </p:nvSpPr>
          <p:spPr bwMode="auto">
            <a:xfrm>
              <a:off x="14711" y="9889"/>
              <a:ext cx="0" cy="54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51" name="Line 27"/>
            <p:cNvSpPr>
              <a:spLocks noChangeShapeType="1"/>
            </p:cNvSpPr>
            <p:nvPr/>
          </p:nvSpPr>
          <p:spPr bwMode="auto">
            <a:xfrm>
              <a:off x="15251" y="10069"/>
              <a:ext cx="0" cy="18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34" name="Line 27"/>
          <p:cNvSpPr>
            <a:spLocks noChangeShapeType="1"/>
          </p:cNvSpPr>
          <p:nvPr/>
        </p:nvSpPr>
        <p:spPr bwMode="auto">
          <a:xfrm>
            <a:off x="3714744" y="1714488"/>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5" name="Line 27"/>
          <p:cNvSpPr>
            <a:spLocks noChangeShapeType="1"/>
          </p:cNvSpPr>
          <p:nvPr/>
        </p:nvSpPr>
        <p:spPr bwMode="auto">
          <a:xfrm>
            <a:off x="5214942" y="2000240"/>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6" name="Line 27"/>
          <p:cNvSpPr>
            <a:spLocks noChangeShapeType="1"/>
          </p:cNvSpPr>
          <p:nvPr/>
        </p:nvSpPr>
        <p:spPr bwMode="auto">
          <a:xfrm>
            <a:off x="3428992" y="1714488"/>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7" name="Line 27"/>
          <p:cNvSpPr>
            <a:spLocks noChangeShapeType="1"/>
          </p:cNvSpPr>
          <p:nvPr/>
        </p:nvSpPr>
        <p:spPr bwMode="auto">
          <a:xfrm>
            <a:off x="3571868" y="1714488"/>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8" name="Line 27"/>
          <p:cNvSpPr>
            <a:spLocks noChangeShapeType="1"/>
          </p:cNvSpPr>
          <p:nvPr/>
        </p:nvSpPr>
        <p:spPr bwMode="auto">
          <a:xfrm>
            <a:off x="3786182" y="2214554"/>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9" name="Line 27"/>
          <p:cNvSpPr>
            <a:spLocks noChangeShapeType="1"/>
          </p:cNvSpPr>
          <p:nvPr/>
        </p:nvSpPr>
        <p:spPr bwMode="auto">
          <a:xfrm>
            <a:off x="3643306" y="2214554"/>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0" name="Line 27"/>
          <p:cNvSpPr>
            <a:spLocks noChangeShapeType="1"/>
          </p:cNvSpPr>
          <p:nvPr/>
        </p:nvSpPr>
        <p:spPr bwMode="auto">
          <a:xfrm>
            <a:off x="3500430" y="2214554"/>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1" name="Line 27"/>
          <p:cNvSpPr>
            <a:spLocks noChangeShapeType="1"/>
          </p:cNvSpPr>
          <p:nvPr/>
        </p:nvSpPr>
        <p:spPr bwMode="auto">
          <a:xfrm>
            <a:off x="3357554" y="2214554"/>
            <a:ext cx="0" cy="25003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2" name="Прямоугольник 41"/>
          <p:cNvSpPr/>
          <p:nvPr/>
        </p:nvSpPr>
        <p:spPr>
          <a:xfrm>
            <a:off x="3172178" y="2000081"/>
            <a:ext cx="135467" cy="18996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5288340"/>
            <a:ext cx="9144000" cy="1569660"/>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      В настоящее время широко применяют инвентарные металлические крепления различных систем (</a:t>
            </a:r>
            <a:r>
              <a:rPr lang="ru-RU" sz="1600" b="1" dirty="0" smtClean="0">
                <a:solidFill>
                  <a:srgbClr val="FF0000"/>
                </a:solidFill>
                <a:latin typeface="Times New Roman" pitchFamily="18" charset="0"/>
                <a:cs typeface="Times New Roman" pitchFamily="18" charset="0"/>
              </a:rPr>
              <a:t>рис. 6</a:t>
            </a:r>
            <a:r>
              <a:rPr lang="ru-RU" sz="1600" b="1" dirty="0" smtClean="0">
                <a:latin typeface="Times New Roman" pitchFamily="18" charset="0"/>
                <a:cs typeface="Times New Roman" pitchFamily="18" charset="0"/>
              </a:rPr>
              <a:t>). Эти крепления имеют преимущества перед деревянными, поскольку требуют меньших затрат труда при установке и обладают большими сроками службы и оборачиваемостью.</a:t>
            </a:r>
          </a:p>
          <a:p>
            <a:pPr algn="just"/>
            <a:r>
              <a:rPr lang="ru-RU" sz="1600" b="1" dirty="0" smtClean="0">
                <a:latin typeface="Times New Roman" pitchFamily="18" charset="0"/>
                <a:cs typeface="Times New Roman" pitchFamily="18" charset="0"/>
              </a:rPr>
              <a:t>     Для устройства крепления стенок котлованов и траншей ввиду небольшого срока их службы используют лесоматериалы низких сортов.</a:t>
            </a:r>
            <a:endParaRPr lang="ru-RU" dirty="0" smtClean="0"/>
          </a:p>
        </p:txBody>
      </p:sp>
      <p:pic>
        <p:nvPicPr>
          <p:cNvPr id="25602" name="Picture 2" descr="C:\Documents and Settings\AGoltsev\Рабочий стол\Без имени-5копирование.jpg"/>
          <p:cNvPicPr>
            <a:picLocks noChangeAspect="1" noChangeArrowheads="1"/>
          </p:cNvPicPr>
          <p:nvPr/>
        </p:nvPicPr>
        <p:blipFill>
          <a:blip r:embed="rId3" cstate="print"/>
          <a:srcRect/>
          <a:stretch>
            <a:fillRect/>
          </a:stretch>
        </p:blipFill>
        <p:spPr bwMode="auto">
          <a:xfrm>
            <a:off x="0" y="1"/>
            <a:ext cx="6170599" cy="5275384"/>
          </a:xfrm>
          <a:prstGeom prst="rect">
            <a:avLst/>
          </a:prstGeom>
          <a:noFill/>
          <a:ln w="12700">
            <a:solidFill>
              <a:schemeClr val="tx1"/>
            </a:solidFill>
          </a:ln>
        </p:spPr>
      </p:pic>
      <p:sp>
        <p:nvSpPr>
          <p:cNvPr id="5" name="Прямоугольник 4"/>
          <p:cNvSpPr/>
          <p:nvPr/>
        </p:nvSpPr>
        <p:spPr>
          <a:xfrm>
            <a:off x="6169688" y="0"/>
            <a:ext cx="2974312" cy="5262979"/>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6. </a:t>
            </a:r>
          </a:p>
          <a:p>
            <a:pPr algn="ctr"/>
            <a:r>
              <a:rPr lang="ru-RU" sz="1600" b="1" dirty="0" smtClean="0">
                <a:solidFill>
                  <a:srgbClr val="FF0000"/>
                </a:solidFill>
                <a:latin typeface="Times New Roman" pitchFamily="18" charset="0"/>
                <a:cs typeface="Times New Roman" pitchFamily="18" charset="0"/>
              </a:rPr>
              <a:t>Инвентарное металлическое крепление системы ЦНИИОМТП:</a:t>
            </a:r>
          </a:p>
          <a:p>
            <a:r>
              <a:rPr lang="ru-RU" sz="1600" b="1" dirty="0" smtClean="0">
                <a:solidFill>
                  <a:srgbClr val="C00000"/>
                </a:solidFill>
                <a:latin typeface="Times New Roman" pitchFamily="18" charset="0"/>
                <a:cs typeface="Times New Roman" pitchFamily="18" charset="0"/>
              </a:rPr>
              <a:t>1</a:t>
            </a:r>
            <a:r>
              <a:rPr lang="ru-RU" sz="1600" b="1" i="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трубчатая стойка;</a:t>
            </a:r>
          </a:p>
          <a:p>
            <a:r>
              <a:rPr lang="ru-RU" sz="1600" b="1" i="1" dirty="0" smtClean="0">
                <a:solidFill>
                  <a:srgbClr val="C00000"/>
                </a:solidFill>
                <a:latin typeface="Times New Roman" pitchFamily="18" charset="0"/>
                <a:cs typeface="Times New Roman" pitchFamily="18" charset="0"/>
              </a:rPr>
              <a:t>2</a:t>
            </a:r>
            <a:r>
              <a:rPr lang="ru-RU" sz="1600" b="1" dirty="0" smtClean="0">
                <a:solidFill>
                  <a:srgbClr val="C00000"/>
                </a:solidFill>
                <a:latin typeface="Times New Roman" pitchFamily="18" charset="0"/>
                <a:cs typeface="Times New Roman" pitchFamily="18" charset="0"/>
              </a:rPr>
              <a:t>-распорка; </a:t>
            </a:r>
          </a:p>
          <a:p>
            <a:r>
              <a:rPr lang="ru-RU" sz="1600" b="1" dirty="0" smtClean="0">
                <a:solidFill>
                  <a:srgbClr val="C00000"/>
                </a:solidFill>
                <a:latin typeface="Times New Roman" pitchFamily="18" charset="0"/>
                <a:cs typeface="Times New Roman" pitchFamily="18" charset="0"/>
              </a:rPr>
              <a:t>3</a:t>
            </a:r>
            <a:r>
              <a:rPr lang="ru-RU" sz="1600" b="1" i="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муфта; </a:t>
            </a:r>
          </a:p>
          <a:p>
            <a:r>
              <a:rPr lang="ru-RU" sz="1600" b="1" dirty="0" smtClean="0">
                <a:solidFill>
                  <a:srgbClr val="C00000"/>
                </a:solidFill>
                <a:latin typeface="Times New Roman" pitchFamily="18" charset="0"/>
                <a:cs typeface="Times New Roman" pitchFamily="18" charset="0"/>
              </a:rPr>
              <a:t>4-разводной винт; </a:t>
            </a:r>
          </a:p>
          <a:p>
            <a:r>
              <a:rPr lang="ru-RU" sz="1600" b="1" dirty="0" smtClean="0">
                <a:solidFill>
                  <a:srgbClr val="C00000"/>
                </a:solidFill>
                <a:latin typeface="Times New Roman" pitchFamily="18" charset="0"/>
                <a:cs typeface="Times New Roman" pitchFamily="18" charset="0"/>
              </a:rPr>
              <a:t>5-доски ограждении; </a:t>
            </a:r>
          </a:p>
          <a:p>
            <a:r>
              <a:rPr lang="ru-RU" sz="1600" b="1" dirty="0" smtClean="0">
                <a:solidFill>
                  <a:srgbClr val="C00000"/>
                </a:solidFill>
                <a:latin typeface="Times New Roman" pitchFamily="18" charset="0"/>
                <a:cs typeface="Times New Roman" pitchFamily="18" charset="0"/>
              </a:rPr>
              <a:t>6-дно траншеи; </a:t>
            </a:r>
          </a:p>
          <a:p>
            <a:r>
              <a:rPr lang="ru-RU" sz="1600" b="1" dirty="0" smtClean="0">
                <a:solidFill>
                  <a:srgbClr val="C00000"/>
                </a:solidFill>
                <a:latin typeface="Times New Roman" pitchFamily="18" charset="0"/>
                <a:cs typeface="Times New Roman" pitchFamily="18" charset="0"/>
              </a:rPr>
              <a:t>7-грунт из траншеи; </a:t>
            </a:r>
          </a:p>
          <a:p>
            <a:r>
              <a:rPr lang="ru-RU" sz="1600" b="1" dirty="0" smtClean="0">
                <a:solidFill>
                  <a:srgbClr val="C00000"/>
                </a:solidFill>
                <a:latin typeface="Times New Roman" pitchFamily="18" charset="0"/>
                <a:cs typeface="Times New Roman" pitchFamily="18" charset="0"/>
              </a:rPr>
              <a:t>8-бровка траншеи.</a:t>
            </a: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a:p>
            <a:endParaRPr lang="ru-RU" sz="1600" b="1"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986528"/>
          </a:xfrm>
          <a:prstGeom prst="rect">
            <a:avLst/>
          </a:prstGeom>
          <a:blipFill>
            <a:blip r:embed="rId2" cstate="print"/>
            <a:tile tx="0" ty="0" sx="100000" sy="100000" flip="none" algn="tl"/>
          </a:blipFill>
        </p:spPr>
        <p:txBody>
          <a:bodyPr wrap="square">
            <a:spAutoFit/>
          </a:bodyPr>
          <a:lstStyle/>
          <a:p>
            <a:pPr algn="ctr"/>
            <a:r>
              <a:rPr lang="ru-RU" sz="1600" b="1" dirty="0" smtClean="0">
                <a:solidFill>
                  <a:srgbClr val="FF0000"/>
                </a:solidFill>
                <a:latin typeface="Times New Roman" pitchFamily="18" charset="0"/>
                <a:cs typeface="Times New Roman" pitchFamily="18" charset="0"/>
              </a:rPr>
              <a:t>5. ТЕХНОЛОГИЯ ПРОИЗВОДСТВА РАБОТ ПРИ УСТРОЙСТВЕ ВЫЕМОК, НАСЫПЕЙ,</a:t>
            </a:r>
          </a:p>
          <a:p>
            <a:pPr algn="ctr"/>
            <a:r>
              <a:rPr lang="ru-RU" sz="1600" b="1" dirty="0" smtClean="0">
                <a:solidFill>
                  <a:srgbClr val="FF0000"/>
                </a:solidFill>
                <a:latin typeface="Times New Roman" pitchFamily="18" charset="0"/>
                <a:cs typeface="Times New Roman" pitchFamily="18" charset="0"/>
              </a:rPr>
              <a:t>ОБРАТНЫХ ЗАСЫПОК, ПОДГОТОВОК</a:t>
            </a:r>
          </a:p>
          <a:p>
            <a:pPr algn="just"/>
            <a:r>
              <a:rPr lang="ru-RU" sz="1600" b="1" dirty="0" smtClean="0">
                <a:latin typeface="Times New Roman" pitchFamily="18" charset="0"/>
                <a:cs typeface="Times New Roman" pitchFamily="18" charset="0"/>
              </a:rPr>
              <a:t>     Работы по устройству всех видов земляных сооружений начинают с геодезической разбивки, руководствуясь при этом рабочими чертежами на выполнение земляных сооружений или исходя из удобства выполнения работ.</a:t>
            </a:r>
          </a:p>
          <a:p>
            <a:pPr algn="just"/>
            <a:r>
              <a:rPr lang="ru-RU" sz="1600" b="1" dirty="0" smtClean="0">
                <a:latin typeface="Times New Roman" pitchFamily="18" charset="0"/>
                <a:cs typeface="Times New Roman" pitchFamily="18" charset="0"/>
              </a:rPr>
              <a:t>     При необходимости работы людей в траншее с вертикальными стенками наименьшее расстояние в свету между боковой поверхностью возводимого сооружения и досками крепления или шпунтом должно составлять не менее 0,7 м. Ширину по дну котлованов и траншей для ленточных и отдельно стоящих фундаментов назначают с учетом суммарной ширины – конструкции фундаментов, гидроизоляции, опалубки и крепления с прибавлением 0,2 м. При необходимости спуска людей в котлован между боковой поверхностью конструкции и креплением оставляют расстояние не менее 0,7 м. Для котлована с откосами расстояние между подошвой откоса и сооружением должно составлять 0,3 м.</a:t>
            </a:r>
          </a:p>
          <a:p>
            <a:pPr algn="just"/>
            <a:r>
              <a:rPr lang="ru-RU" sz="1600" b="1" dirty="0" smtClean="0">
                <a:latin typeface="Times New Roman" pitchFamily="18" charset="0"/>
                <a:cs typeface="Times New Roman" pitchFamily="18" charset="0"/>
              </a:rPr>
              <a:t>     После разбивки и определения размеров земляного сооружения приступают к разработку грунта. При разработке грунта вручную применяют инструмент, показанный на </a:t>
            </a:r>
            <a:r>
              <a:rPr lang="ru-RU" sz="1600" b="1" dirty="0" smtClean="0">
                <a:solidFill>
                  <a:srgbClr val="FF0000"/>
                </a:solidFill>
                <a:latin typeface="Times New Roman" pitchFamily="18" charset="0"/>
                <a:cs typeface="Times New Roman" pitchFamily="18" charset="0"/>
              </a:rPr>
              <a:t>рис. 7</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Грунты </a:t>
            </a:r>
            <a:r>
              <a:rPr lang="en-US" sz="1600" b="1" dirty="0" smtClean="0">
                <a:latin typeface="Times New Roman" pitchFamily="18" charset="0"/>
                <a:cs typeface="Times New Roman" pitchFamily="18" charset="0"/>
              </a:rPr>
              <a:t>I </a:t>
            </a:r>
            <a:r>
              <a:rPr lang="ru-RU" sz="1600" b="1" dirty="0" smtClean="0">
                <a:latin typeface="Times New Roman" pitchFamily="18" charset="0"/>
                <a:cs typeface="Times New Roman" pitchFamily="18" charset="0"/>
              </a:rPr>
              <a:t>и </a:t>
            </a:r>
            <a:r>
              <a:rPr lang="en-US" sz="1600" b="1" dirty="0" smtClean="0">
                <a:latin typeface="Times New Roman" pitchFamily="18" charset="0"/>
                <a:cs typeface="Times New Roman" pitchFamily="18" charset="0"/>
              </a:rPr>
              <a:t>II </a:t>
            </a:r>
            <a:r>
              <a:rPr lang="ru-RU" sz="1600" b="1" dirty="0" smtClean="0">
                <a:latin typeface="Times New Roman" pitchFamily="18" charset="0"/>
                <a:cs typeface="Times New Roman" pitchFamily="18" charset="0"/>
              </a:rPr>
              <a:t>групп вынимают и подбирают прямоугольными и полукруглыми лопатами. При этом возможен вариант, когда рыхлят и вынимают грунт копальной лопатой, а выбрасывают его из котлована подборочной или совковой лопатой. Грунты </a:t>
            </a:r>
            <a:r>
              <a:rPr lang="en-US" sz="1600" b="1" dirty="0" smtClean="0">
                <a:latin typeface="Times New Roman" pitchFamily="18" charset="0"/>
                <a:cs typeface="Times New Roman" pitchFamily="18" charset="0"/>
              </a:rPr>
              <a:t>III </a:t>
            </a:r>
            <a:r>
              <a:rPr lang="ru-RU" sz="1600" b="1" dirty="0" smtClean="0">
                <a:latin typeface="Times New Roman" pitchFamily="18" charset="0"/>
                <a:cs typeface="Times New Roman" pitchFamily="18" charset="0"/>
              </a:rPr>
              <a:t>и </a:t>
            </a:r>
            <a:r>
              <a:rPr lang="en-US" sz="1600" b="1" dirty="0" smtClean="0">
                <a:latin typeface="Times New Roman" pitchFamily="18" charset="0"/>
                <a:cs typeface="Times New Roman" pitchFamily="18" charset="0"/>
              </a:rPr>
              <a:t>IV </a:t>
            </a:r>
            <a:r>
              <a:rPr lang="ru-RU" sz="1600" b="1" dirty="0" smtClean="0">
                <a:latin typeface="Times New Roman" pitchFamily="18" charset="0"/>
                <a:cs typeface="Times New Roman" pitchFamily="18" charset="0"/>
              </a:rPr>
              <a:t>групп предварительно разрыхляют ломами, кирками или пневматическими отбойными молотками. Ручную разработку грунта в котлованах или траншеях ведут послойно или сразу на всю глубину. При большой ширине котлованов применяют двойную или тройную перекидку грунта с помощью подборочных или совковых лопат.</a:t>
            </a:r>
          </a:p>
          <a:p>
            <a:pPr algn="just"/>
            <a:r>
              <a:rPr lang="ru-RU" sz="1600" b="1" dirty="0" smtClean="0">
                <a:latin typeface="Times New Roman" pitchFamily="18" charset="0"/>
                <a:cs typeface="Times New Roman" pitchFamily="18" charset="0"/>
              </a:rPr>
              <a:t>     Временные отвалы грунта, выброшенного из котлованов или траншей, не должны затруднять выполнение последующих строительных работ. Их размещают, как правило, с одной стороны выемки (желательно с нагорной). Грунт на дне котлованов или траншей обычно не добирают до проектной отметки на 10... 150 мм; этот слой выбирают непосредственно перед самой установкой конструкций, чтобы избежать размокания грунта основания и его размягчения из-за попадания в котлован грунтовой воды или атмосферных осадков. </a:t>
            </a:r>
            <a:endParaRPr lang="ru-RU"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29256" y="0"/>
            <a:ext cx="3714744" cy="6740307"/>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     Перебор грунта ниже рабочей отметки не допускается. Однако если по каким-либо причинам такой случай произошел, то перед установкой конструкции или укладкой труб рабочая отметка поверхности дна траншеи или котлована должна быть достигнута подсыпкой грунта, однородного с грунтом основания, или песчаного грунта с их соответствующим уплотнением.</a:t>
            </a:r>
          </a:p>
          <a:p>
            <a:pPr algn="just"/>
            <a:r>
              <a:rPr lang="ru-RU" sz="1600" b="1" dirty="0" smtClean="0">
                <a:latin typeface="Times New Roman" pitchFamily="18" charset="0"/>
                <a:cs typeface="Times New Roman" pitchFamily="18" charset="0"/>
              </a:rPr>
              <a:t>     После устройства и сдачи по акту конструкций подземной части зданий приступают к обратной засыпке пазух котлованов и траншей. Засыпку траншей с трубопроводами выполняют следующим образом (</a:t>
            </a:r>
            <a:r>
              <a:rPr lang="ru-RU" sz="1600" b="1" dirty="0" smtClean="0">
                <a:solidFill>
                  <a:srgbClr val="FF0000"/>
                </a:solidFill>
                <a:latin typeface="Times New Roman" pitchFamily="18" charset="0"/>
                <a:cs typeface="Times New Roman" pitchFamily="18" charset="0"/>
              </a:rPr>
              <a:t>рис. 8</a:t>
            </a:r>
            <a:r>
              <a:rPr lang="ru-RU" sz="1600" b="1" dirty="0" smtClean="0">
                <a:latin typeface="Times New Roman" pitchFamily="18" charset="0"/>
                <a:cs typeface="Times New Roman" pitchFamily="18" charset="0"/>
              </a:rPr>
              <a:t>). Сначала мягким грунтом (песчаным, глинистым) засыпают и подбивают приямки и пазухи одновременно с обеих сторон трубы) а затем засыпают траншею этим же грунтом на 0,2... 0,5 м выше верха труб. При этом необходимо следить за сохранностью изоляции труб и герметичностью стыков. </a:t>
            </a:r>
          </a:p>
        </p:txBody>
      </p:sp>
      <p:pic>
        <p:nvPicPr>
          <p:cNvPr id="3073" name="Picture 1" descr="C:\Documents and Settings\AGoltsev\Рабочий стол\Без имени-6копирование.jpg"/>
          <p:cNvPicPr>
            <a:picLocks noChangeAspect="1" noChangeArrowheads="1"/>
          </p:cNvPicPr>
          <p:nvPr/>
        </p:nvPicPr>
        <p:blipFill>
          <a:blip r:embed="rId3" cstate="print"/>
          <a:srcRect/>
          <a:stretch>
            <a:fillRect/>
          </a:stretch>
        </p:blipFill>
        <p:spPr bwMode="auto">
          <a:xfrm>
            <a:off x="2" y="1"/>
            <a:ext cx="5411640" cy="5074417"/>
          </a:xfrm>
          <a:prstGeom prst="rect">
            <a:avLst/>
          </a:prstGeom>
          <a:noFill/>
          <a:ln w="12700">
            <a:solidFill>
              <a:schemeClr val="tx1"/>
            </a:solidFill>
          </a:ln>
        </p:spPr>
      </p:pic>
      <p:sp>
        <p:nvSpPr>
          <p:cNvPr id="5" name="Прямоугольник 4"/>
          <p:cNvSpPr/>
          <p:nvPr/>
        </p:nvSpPr>
        <p:spPr>
          <a:xfrm>
            <a:off x="0" y="5072074"/>
            <a:ext cx="5429256" cy="1815882"/>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400" b="1" dirty="0" smtClean="0">
                <a:solidFill>
                  <a:srgbClr val="FF0000"/>
                </a:solidFill>
                <a:latin typeface="Times New Roman" pitchFamily="18" charset="0"/>
                <a:cs typeface="Times New Roman" pitchFamily="18" charset="0"/>
              </a:rPr>
              <a:t>Рис. 7. Последовательность засыпки трубопроводов в траншеях</a:t>
            </a:r>
          </a:p>
          <a:p>
            <a:r>
              <a:rPr lang="en-US" sz="1400" b="1" dirty="0" smtClean="0">
                <a:solidFill>
                  <a:srgbClr val="FF0000"/>
                </a:solidFill>
                <a:latin typeface="Times New Roman" pitchFamily="18" charset="0"/>
                <a:cs typeface="Times New Roman" pitchFamily="18" charset="0"/>
              </a:rPr>
              <a:t>I</a:t>
            </a:r>
            <a:r>
              <a:rPr lang="ru-RU" sz="1400" b="1" dirty="0" smtClean="0">
                <a:solidFill>
                  <a:srgbClr val="FF0000"/>
                </a:solidFill>
                <a:latin typeface="Times New Roman" pitchFamily="18" charset="0"/>
                <a:cs typeface="Times New Roman" pitchFamily="18" charset="0"/>
              </a:rPr>
              <a:t>-одновременная подбивка грунта с обеих сторон труби; </a:t>
            </a:r>
            <a:endParaRPr lang="en-US" sz="1400" b="1" dirty="0" smtClean="0">
              <a:solidFill>
                <a:srgbClr val="FF0000"/>
              </a:solidFill>
              <a:latin typeface="Times New Roman" pitchFamily="18" charset="0"/>
              <a:cs typeface="Times New Roman" pitchFamily="18" charset="0"/>
            </a:endParaRPr>
          </a:p>
          <a:p>
            <a:r>
              <a:rPr lang="en-US" sz="1400" b="1" dirty="0" smtClean="0">
                <a:solidFill>
                  <a:srgbClr val="FF0000"/>
                </a:solidFill>
                <a:latin typeface="Times New Roman" pitchFamily="18" charset="0"/>
                <a:cs typeface="Times New Roman" pitchFamily="18" charset="0"/>
              </a:rPr>
              <a:t>II</a:t>
            </a:r>
            <a:r>
              <a:rPr lang="ru-RU" sz="1400" b="1" dirty="0" smtClean="0">
                <a:solidFill>
                  <a:srgbClr val="FF0000"/>
                </a:solidFill>
                <a:latin typeface="Times New Roman" pitchFamily="18" charset="0"/>
                <a:cs typeface="Times New Roman" pitchFamily="18" charset="0"/>
              </a:rPr>
              <a:t>-засыпка трубопровода на высоту 0,2.,.0,5м с трамбованием; </a:t>
            </a:r>
            <a:endParaRPr lang="en-US" sz="1400" b="1" dirty="0" smtClean="0">
              <a:solidFill>
                <a:srgbClr val="FF0000"/>
              </a:solidFill>
              <a:latin typeface="Times New Roman" pitchFamily="18" charset="0"/>
              <a:cs typeface="Times New Roman" pitchFamily="18" charset="0"/>
            </a:endParaRPr>
          </a:p>
          <a:p>
            <a:r>
              <a:rPr lang="en-US" sz="1400" b="1" dirty="0" smtClean="0">
                <a:solidFill>
                  <a:srgbClr val="FF0000"/>
                </a:solidFill>
                <a:latin typeface="Times New Roman" pitchFamily="18" charset="0"/>
                <a:cs typeface="Times New Roman" pitchFamily="18" charset="0"/>
              </a:rPr>
              <a:t>III</a:t>
            </a:r>
            <a:r>
              <a:rPr lang="ru-RU" sz="1400" b="1" dirty="0" smtClean="0">
                <a:solidFill>
                  <a:srgbClr val="FF0000"/>
                </a:solidFill>
                <a:latin typeface="Times New Roman" pitchFamily="18" charset="0"/>
                <a:cs typeface="Times New Roman" pitchFamily="18" charset="0"/>
              </a:rPr>
              <a:t>-засыпка трутом трубопровода после проверки на герметичность; </a:t>
            </a:r>
            <a:r>
              <a:rPr lang="ru-RU" sz="1400" b="1" dirty="0" smtClean="0">
                <a:solidFill>
                  <a:srgbClr val="C00000"/>
                </a:solidFill>
                <a:latin typeface="Times New Roman" pitchFamily="18" charset="0"/>
                <a:cs typeface="Times New Roman" pitchFamily="18" charset="0"/>
              </a:rPr>
              <a:t>1-засыпаемый грунт; 2-щиты ограждения;  </a:t>
            </a:r>
          </a:p>
          <a:p>
            <a:r>
              <a:rPr lang="ru-RU" sz="1400" b="1" dirty="0" smtClean="0">
                <a:solidFill>
                  <a:srgbClr val="C00000"/>
                </a:solidFill>
                <a:latin typeface="Times New Roman" pitchFamily="18" charset="0"/>
                <a:cs typeface="Times New Roman" pitchFamily="18" charset="0"/>
              </a:rPr>
              <a:t>3-стойка; 4-распорки; 5-бобышки; </a:t>
            </a:r>
            <a:r>
              <a:rPr lang="ru-RU" sz="1400" b="1" i="1" dirty="0" smtClean="0">
                <a:solidFill>
                  <a:srgbClr val="C00000"/>
                </a:solidFill>
                <a:latin typeface="Times New Roman" pitchFamily="18" charset="0"/>
                <a:cs typeface="Times New Roman" pitchFamily="18" charset="0"/>
              </a:rPr>
              <a:t>6- </a:t>
            </a:r>
            <a:r>
              <a:rPr lang="ru-RU" sz="1400" b="1" dirty="0" smtClean="0">
                <a:solidFill>
                  <a:srgbClr val="C00000"/>
                </a:solidFill>
                <a:latin typeface="Times New Roman" pitchFamily="18" charset="0"/>
                <a:cs typeface="Times New Roman" pitchFamily="18" charset="0"/>
              </a:rPr>
              <a:t>груба; 7-отвал бульдозера; </a:t>
            </a:r>
            <a:r>
              <a:rPr lang="ru-RU" sz="1400" b="1" i="1" dirty="0" smtClean="0">
                <a:solidFill>
                  <a:srgbClr val="C00000"/>
                </a:solidFill>
                <a:latin typeface="Times New Roman" pitchFamily="18" charset="0"/>
                <a:cs typeface="Times New Roman" pitchFamily="18" charset="0"/>
              </a:rPr>
              <a:t>8 - </a:t>
            </a:r>
            <a:r>
              <a:rPr lang="ru-RU" sz="1400" b="1" dirty="0" smtClean="0">
                <a:solidFill>
                  <a:srgbClr val="C00000"/>
                </a:solidFill>
                <a:latin typeface="Times New Roman" pitchFamily="18" charset="0"/>
                <a:cs typeface="Times New Roman" pitchFamily="18" charset="0"/>
              </a:rPr>
              <a:t>подбиваемый грунт;  9-уплотняемый грунт; 10-засыпаемый грунт.</a:t>
            </a:r>
            <a:endParaRPr lang="ru-RU" sz="1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Без имени-4копирование"/>
          <p:cNvPicPr>
            <a:picLocks noChangeAspect="1" noChangeArrowheads="1"/>
          </p:cNvPicPr>
          <p:nvPr/>
        </p:nvPicPr>
        <p:blipFill>
          <a:blip r:embed="rId2" cstate="print"/>
          <a:srcRect/>
          <a:stretch>
            <a:fillRect/>
          </a:stretch>
        </p:blipFill>
        <p:spPr bwMode="auto">
          <a:xfrm>
            <a:off x="0" y="0"/>
            <a:ext cx="9144000" cy="5214950"/>
          </a:xfrm>
          <a:prstGeom prst="rect">
            <a:avLst/>
          </a:prstGeom>
          <a:noFill/>
          <a:ln w="9525">
            <a:solidFill>
              <a:schemeClr val="tx1"/>
            </a:solidFill>
            <a:miter lim="800000"/>
            <a:headEnd/>
            <a:tailEnd/>
          </a:ln>
        </p:spPr>
      </p:pic>
      <p:sp>
        <p:nvSpPr>
          <p:cNvPr id="5123" name="Text Box 3"/>
          <p:cNvSpPr txBox="1">
            <a:spLocks noChangeArrowheads="1"/>
          </p:cNvSpPr>
          <p:nvPr/>
        </p:nvSpPr>
        <p:spPr bwMode="auto">
          <a:xfrm>
            <a:off x="18604" y="5288340"/>
            <a:ext cx="9125396" cy="1569660"/>
          </a:xfrm>
          <a:prstGeom prst="rect">
            <a:avLst/>
          </a:prstGeom>
          <a:blipFill>
            <a:blip r:embed="rId3" cstate="print"/>
            <a:tile tx="0" ty="0" sx="100000" sy="100000" flip="none" algn="tl"/>
          </a:blipFill>
          <a:ln w="9525">
            <a:solidFill>
              <a:schemeClr val="tx1"/>
            </a:solidFill>
            <a:miter lim="800000"/>
            <a:headEnd/>
            <a:tailEnd/>
          </a:ln>
          <a:effectLst/>
        </p:spPr>
        <p:txBody>
          <a:bodyPr wrap="square">
            <a:spAutoFit/>
          </a:bodyPr>
          <a:lstStyle/>
          <a:p>
            <a:pPr algn="just"/>
            <a:r>
              <a:rPr lang="ru-RU" sz="1600" b="1" dirty="0" smtClean="0">
                <a:solidFill>
                  <a:srgbClr val="FF0000"/>
                </a:solidFill>
                <a:latin typeface="Times New Roman" pitchFamily="18" charset="0"/>
              </a:rPr>
              <a:t>Рис. 8 </a:t>
            </a:r>
            <a:r>
              <a:rPr lang="ru-RU" sz="1600" b="1" dirty="0">
                <a:solidFill>
                  <a:srgbClr val="FF0000"/>
                </a:solidFill>
                <a:latin typeface="Times New Roman" pitchFamily="18" charset="0"/>
              </a:rPr>
              <a:t>Характерные схемы стесненных мест при обратной засыпке и уплотнении грунта: </a:t>
            </a:r>
            <a:endParaRPr lang="ru-RU" sz="1600" b="1" dirty="0" smtClean="0">
              <a:solidFill>
                <a:srgbClr val="FF0000"/>
              </a:solidFill>
              <a:latin typeface="Times New Roman" pitchFamily="18" charset="0"/>
            </a:endParaRPr>
          </a:p>
          <a:p>
            <a:pPr algn="just"/>
            <a:r>
              <a:rPr lang="ru-RU" sz="1600" b="1" dirty="0" smtClean="0">
                <a:solidFill>
                  <a:srgbClr val="C00000"/>
                </a:solidFill>
                <a:latin typeface="Times New Roman" pitchFamily="18" charset="0"/>
              </a:rPr>
              <a:t>1 </a:t>
            </a:r>
            <a:r>
              <a:rPr lang="ru-RU" sz="1600" b="1" dirty="0">
                <a:solidFill>
                  <a:srgbClr val="C00000"/>
                </a:solidFill>
                <a:latin typeface="Times New Roman" pitchFamily="18" charset="0"/>
              </a:rPr>
              <a:t>– пазухи между откосами и фундаментами; 2 – тоже между фундаментами под технологическое оборудование; 3 – пазухи между откосами котлована и подпорной стенкой; 4 – тоже между трубопроводом; 5 – тоже между трубами и откосами траншей; 6 – пазухи между стенками узких траншей; 7 - пазухи между</a:t>
            </a:r>
            <a:r>
              <a:rPr lang="ru-RU" sz="1600" dirty="0">
                <a:solidFill>
                  <a:srgbClr val="C00000"/>
                </a:solidFill>
              </a:rPr>
              <a:t> </a:t>
            </a:r>
            <a:r>
              <a:rPr lang="ru-RU" sz="1600" b="1" dirty="0">
                <a:solidFill>
                  <a:srgbClr val="C00000"/>
                </a:solidFill>
                <a:latin typeface="Times New Roman" pitchFamily="18" charset="0"/>
              </a:rPr>
              <a:t>коллектором и стенками траншей; 8 – тоже смотровым колодцем; 9 – пазухи под трубопроводом; 10 – насыпной грунт внутри здания под полы.</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144000" cy="6986528"/>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     Грунт отсыпают слоями и трамбуют ручными, электрическими или пневматическими трамбовками. Высота уплотняемого слоя грунта для трубопроводов из керамических, асбестоцементных или полиэтиленовых труб должна быть не более 0,5 м.</a:t>
            </a:r>
          </a:p>
          <a:p>
            <a:pPr algn="just"/>
            <a:r>
              <a:rPr lang="ru-RU" sz="1600" b="1" dirty="0" smtClean="0">
                <a:latin typeface="Times New Roman" pitchFamily="18" charset="0"/>
                <a:cs typeface="Times New Roman" pitchFamily="18" charset="0"/>
              </a:rPr>
              <a:t>     Последующую засыпку траншеи выполняют после испытания трубопровода, используя любой грунт без крупных включений (свыше 200 мм). Работу ведут с помощью бульдозеров, грейдеров или других землеройных машин, обеспечивая при этом сохранность трубопроводов.</a:t>
            </a:r>
          </a:p>
          <a:p>
            <a:pPr algn="just"/>
            <a:r>
              <a:rPr lang="ru-RU" sz="1600" b="1" dirty="0" smtClean="0">
                <a:latin typeface="Times New Roman" pitchFamily="18" charset="0"/>
                <a:cs typeface="Times New Roman" pitchFamily="18" charset="0"/>
              </a:rPr>
              <a:t>     При засыпке в траншеи и пазухи котлованов грунта, по которому в дальнейшем предполагают устроить отмостки, фундаменты под технологическое оборудование или подготовку под полы, его необходимо уплотнять до проектной плотности. Уплотнение грунта выполняют послойно. </a:t>
            </a:r>
          </a:p>
          <a:p>
            <a:pPr algn="just"/>
            <a:r>
              <a:rPr lang="ru-RU" sz="1600" b="1" dirty="0" smtClean="0">
                <a:latin typeface="Times New Roman" pitchFamily="18" charset="0"/>
                <a:cs typeface="Times New Roman" pitchFamily="18" charset="0"/>
              </a:rPr>
              <a:t>     Толщину слоев назначают в зависимости от условий производства работ, наличия того или иного вида уплотняющего оборудования и механизмов, вида грунта, его влажности и т. д.</a:t>
            </a:r>
          </a:p>
          <a:p>
            <a:pPr algn="just"/>
            <a:r>
              <a:rPr lang="ru-RU" sz="1600" b="1" dirty="0" smtClean="0">
                <a:latin typeface="Times New Roman" pitchFamily="18" charset="0"/>
                <a:cs typeface="Times New Roman" pitchFamily="18" charset="0"/>
              </a:rPr>
              <a:t>     Обратную засыпку траншей или котлованов, на которую не передаются дополнительные нагрузки (кроме собственного веса грунта), можно выполнять без уплотнения грунта, но с отсыпкой по трассе траншеи или поверхности котлована валика, размеры которого определяют с учетом последующей естественной осадки грунта (в дальнейшем насыпной грунт даст осадку под действием собственного веса и поверхность сравняется). </a:t>
            </a:r>
          </a:p>
          <a:p>
            <a:r>
              <a:rPr lang="ru-RU" sz="1600" b="1" dirty="0" smtClean="0">
                <a:latin typeface="Times New Roman" pitchFamily="18" charset="0"/>
                <a:cs typeface="Times New Roman" pitchFamily="18" charset="0"/>
              </a:rPr>
              <a:t>     В местах, где невозможно обеспечить качественное уплотнение грунта имеющимися средствами, обратную    засыпку    выполняют    только малосжимаемыми грунтами (песками крупнозернистыми и средней крупности).</a:t>
            </a:r>
            <a:r>
              <a:rPr lang="ru-RU" sz="1600" dirty="0" smtClean="0"/>
              <a:t> </a:t>
            </a:r>
          </a:p>
          <a:p>
            <a:pPr algn="just"/>
            <a:r>
              <a:rPr lang="ru-RU" sz="1600" b="1" dirty="0" smtClean="0">
                <a:latin typeface="Times New Roman" pitchFamily="18" charset="0"/>
                <a:cs typeface="Times New Roman" pitchFamily="18" charset="0"/>
              </a:rPr>
              <a:t>     Приемку земляных работ ведут в строгом соответствии со </a:t>
            </a:r>
            <a:r>
              <a:rPr lang="ru-RU" sz="1600" b="1" dirty="0" err="1" smtClean="0">
                <a:solidFill>
                  <a:srgbClr val="0070C0"/>
                </a:solidFill>
                <a:latin typeface="Times New Roman" pitchFamily="18" charset="0"/>
                <a:cs typeface="Times New Roman" pitchFamily="18" charset="0"/>
              </a:rPr>
              <a:t>СНиП</a:t>
            </a:r>
            <a:r>
              <a:rPr lang="ru-RU" sz="1600" b="1" dirty="0" smtClean="0">
                <a:solidFill>
                  <a:srgbClr val="0070C0"/>
                </a:solidFill>
                <a:latin typeface="Times New Roman" pitchFamily="18" charset="0"/>
                <a:cs typeface="Times New Roman" pitchFamily="18" charset="0"/>
              </a:rPr>
              <a:t> 3.02.01 -87 </a:t>
            </a:r>
            <a:r>
              <a:rPr lang="ru-RU" sz="1600" b="1" dirty="0" smtClean="0">
                <a:latin typeface="Times New Roman" pitchFamily="18" charset="0"/>
                <a:cs typeface="Times New Roman" pitchFamily="18" charset="0"/>
              </a:rPr>
              <a:t>«Земляные сооружения. Основания и фундаменты». </a:t>
            </a:r>
            <a:r>
              <a:rPr lang="ru-RU" sz="1600" b="1" dirty="0" err="1" smtClean="0">
                <a:solidFill>
                  <a:srgbClr val="FF0000"/>
                </a:solidFill>
                <a:hlinkClick r:id="rId3"/>
              </a:rPr>
              <a:t>СНиП</a:t>
            </a:r>
            <a:r>
              <a:rPr lang="ru-RU" sz="1600" b="1" dirty="0" smtClean="0">
                <a:solidFill>
                  <a:srgbClr val="FF0000"/>
                </a:solidFill>
                <a:hlinkClick r:id="rId3"/>
              </a:rPr>
              <a:t> РК 1.03-05-2001</a:t>
            </a:r>
            <a:r>
              <a:rPr lang="ru-RU" sz="1600" dirty="0" smtClean="0">
                <a:solidFill>
                  <a:srgbClr val="FF0000"/>
                </a:solidFill>
              </a:rPr>
              <a:t> </a:t>
            </a:r>
            <a:r>
              <a:rPr lang="ru-RU" sz="1600" dirty="0" smtClean="0"/>
              <a:t>«</a:t>
            </a:r>
            <a:r>
              <a:rPr lang="ru-RU" sz="1600" b="1" dirty="0" smtClean="0">
                <a:latin typeface="Times New Roman" pitchFamily="18" charset="0"/>
                <a:cs typeface="Times New Roman" pitchFamily="18" charset="0"/>
              </a:rPr>
              <a:t>Охрана труда и техника безопасности в строительстве</a:t>
            </a:r>
            <a:r>
              <a:rPr lang="ru-RU" sz="1600" b="1" dirty="0" smtClean="0">
                <a:latin typeface="Times New Roman" pitchFamily="18" charset="0"/>
                <a:cs typeface="Times New Roman" pitchFamily="18" charset="0"/>
                <a:hlinkClick r:id="rId4"/>
              </a:rPr>
              <a:t>».  </a:t>
            </a:r>
            <a:r>
              <a:rPr lang="ru-RU" sz="1600" b="1" dirty="0" err="1" smtClean="0">
                <a:latin typeface="Times New Roman" pitchFamily="18" charset="0"/>
                <a:cs typeface="Times New Roman" pitchFamily="18" charset="0"/>
                <a:hlinkClick r:id="rId4"/>
              </a:rPr>
              <a:t>СНиП</a:t>
            </a:r>
            <a:r>
              <a:rPr lang="ru-RU" sz="1600" b="1" dirty="0" smtClean="0">
                <a:latin typeface="Times New Roman" pitchFamily="18" charset="0"/>
                <a:cs typeface="Times New Roman" pitchFamily="18" charset="0"/>
                <a:hlinkClick r:id="rId4"/>
              </a:rPr>
              <a:t> РК 5.01-01-2002</a:t>
            </a:r>
            <a:r>
              <a:rPr lang="ru-RU" sz="1600" b="1" dirty="0" smtClean="0">
                <a:latin typeface="Times New Roman" pitchFamily="18" charset="0"/>
                <a:cs typeface="Times New Roman" pitchFamily="18" charset="0"/>
              </a:rPr>
              <a:t> «Основания зданий и сооружений». </a:t>
            </a:r>
          </a:p>
          <a:p>
            <a:pPr algn="just"/>
            <a:r>
              <a:rPr lang="ru-RU" sz="1600" b="1" dirty="0" smtClean="0">
                <a:latin typeface="Times New Roman" pitchFamily="18" charset="0"/>
                <a:cs typeface="Times New Roman" pitchFamily="18" charset="0"/>
              </a:rPr>
              <a:t>     Контроль качества включает в себя систематическую проверку соответствия выполняемых работ проекту.</a:t>
            </a:r>
          </a:p>
          <a:p>
            <a:pPr algn="just"/>
            <a:r>
              <a:rPr lang="ru-RU" sz="1600" b="1" dirty="0" smtClean="0">
                <a:latin typeface="Times New Roman" pitchFamily="18" charset="0"/>
                <a:cs typeface="Times New Roman" pitchFamily="18" charset="0"/>
              </a:rPr>
              <a:t>     При возведении насыпей и устройстве обратных засыпок, выполняемых с послойным уплотнением, надо обязательно проверять соответствие используемого грунта требованиям проекта, а также организовать текущее наблюдение за правильностью выполнения работ. </a:t>
            </a:r>
            <a:endParaRPr lang="ru-RU"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01862"/>
          </a:xfrm>
          <a:prstGeom prst="rect">
            <a:avLst/>
          </a:prstGeom>
          <a:blipFill>
            <a:blip r:embed="rId2" cstate="print"/>
            <a:tile tx="0" ty="0" sx="100000" sy="100000" flip="none" algn="tl"/>
          </a:blipFill>
        </p:spPr>
        <p:txBody>
          <a:bodyPr wrap="square">
            <a:spAutoFit/>
          </a:bodyPr>
          <a:lstStyle/>
          <a:p>
            <a:pPr algn="ctr"/>
            <a:r>
              <a:rPr lang="ru-RU" b="1" dirty="0" smtClean="0">
                <a:solidFill>
                  <a:srgbClr val="FF0000"/>
                </a:solidFill>
              </a:rPr>
              <a:t>6. ОСОБЕННОСТИ РАЗРАБОТКИ ВОДОНАСЫЩЕННЫХ ГРУНТОВ</a:t>
            </a:r>
          </a:p>
          <a:p>
            <a:pPr algn="just"/>
            <a:r>
              <a:rPr lang="ru-RU" dirty="0" smtClean="0"/>
              <a:t>      </a:t>
            </a:r>
            <a:r>
              <a:rPr lang="ru-RU" sz="1600" b="1" dirty="0" smtClean="0"/>
              <a:t>При высоком уровне грунтовых вод, а также при производстве работ в непосредственной близости от искусственных или естественных водоемов в отрываемые котлованы и траншеи начинает поступать грунтовая вода.</a:t>
            </a:r>
          </a:p>
          <a:p>
            <a:pPr algn="just"/>
            <a:r>
              <a:rPr lang="ru-RU" sz="1600" b="1" dirty="0" smtClean="0"/>
              <a:t>     Для предотвращения этого перед разработкой грунтов устраивают открытый водоотлив, глиняные замки, прибегают к понижению уровня грунтовых вод.</a:t>
            </a:r>
          </a:p>
          <a:p>
            <a:pPr algn="just"/>
            <a:r>
              <a:rPr lang="ru-RU" sz="1600" b="1" dirty="0" smtClean="0"/>
              <a:t>     Открытый водоотлив (</a:t>
            </a:r>
            <a:r>
              <a:rPr lang="ru-RU" sz="1600" b="1" dirty="0" smtClean="0">
                <a:solidFill>
                  <a:srgbClr val="FF0000"/>
                </a:solidFill>
              </a:rPr>
              <a:t>рис. 9</a:t>
            </a:r>
            <a:r>
              <a:rPr lang="ru-RU" sz="1600" b="1" dirty="0" smtClean="0"/>
              <a:t>) применяют, как правило, при незначительном притоке грунтовой воды в устойчивых грунтах. Осуществляют его, откачивая воду из траншеи или котлована диафрагменными, центробежными или поршневыми насосами различной производительности. Для сбора воды к всасывающему патрубку насоса дно котлована или траншеи делают с небольшим уклоном в одну сторону. На этой же стороне устраивают небольшой приямок размером 1 х 1 м, стенки которого крепят, забивая шпунтовые доски или закладывая в приямок деревянный ящик без дна. В приямок рекомендуется насыпать слой хорошо фильтрующего материала (щебень, гальку).</a:t>
            </a:r>
          </a:p>
          <a:p>
            <a:pPr algn="just"/>
            <a:r>
              <a:rPr lang="ru-RU" sz="1600" b="1" dirty="0" smtClean="0"/>
              <a:t>В зависимости от количества поступающей грунтовой воды насос работает непрерывно или с перерывами, в течение которых вода набирается до определенного уровня.</a:t>
            </a:r>
          </a:p>
          <a:p>
            <a:pPr algn="just"/>
            <a:r>
              <a:rPr lang="ru-RU" sz="1600" b="1" dirty="0" smtClean="0"/>
              <a:t>Для отвода воды применяют уложенные но поверхности резиновые, полиэтиленовые, стальные или асбестоцементные трубы соответствующего диаметра или отрывают небольшую траншею, по которой вода отводится самотеком. Отвод воды необходимо производить в существующую канализационную сеть, а при отсутствии таковой в сторону пониженной части рельефа местности.</a:t>
            </a:r>
          </a:p>
          <a:p>
            <a:pPr algn="just"/>
            <a:r>
              <a:rPr lang="ru-RU" sz="1600" b="1" dirty="0" smtClean="0"/>
              <a:t>Основным недостатком открытого водоотлива является разжижение верхнего слоя грунта в траншее или котловане и частичный унос его с фильтрующейся водой. Поэтому во многих случаях прибегают к искусственному понижению уровня грунтовых вод, который выполняют с помощью легких иглофильтровых установок, позволяющих при одноярусном расположении иглофильтров понизить уровень грунтовых вод на 4... 5 м, а при двухъярусном - на 7... 9 м.</a:t>
            </a:r>
          </a:p>
          <a:p>
            <a:pPr algn="just"/>
            <a:endParaRPr lang="ru-RU" sz="1600" b="1" dirty="0" smtClean="0"/>
          </a:p>
          <a:p>
            <a:pPr algn="just"/>
            <a:endParaRPr lang="ru-RU" sz="1600" b="1"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357950" y="0"/>
            <a:ext cx="2786050" cy="6740307"/>
          </a:xfrm>
          <a:prstGeom prst="rect">
            <a:avLst/>
          </a:prstGeom>
          <a:blipFill>
            <a:blip r:embed="rId2" cstate="print"/>
            <a:tile tx="0" ty="0" sx="100000" sy="100000" flip="none" algn="tl"/>
          </a:blipFill>
        </p:spPr>
        <p:txBody>
          <a:bodyPr wrap="square">
            <a:spAutoFit/>
          </a:bodyPr>
          <a:lstStyle/>
          <a:p>
            <a:pPr algn="just"/>
            <a:r>
              <a:rPr lang="ru-RU" sz="1600" b="1" dirty="0" smtClean="0"/>
              <a:t>     Для контроля качества необходимо организовать текущее наблюдение за правильностью выполнения работ. </a:t>
            </a:r>
          </a:p>
          <a:p>
            <a:pPr algn="just"/>
            <a:r>
              <a:rPr lang="ru-RU" sz="1600" b="1" dirty="0" smtClean="0"/>
              <a:t>     Необходимо следить за проектной плотностью грунта, толщиной каждого отсыпанного слоя,    числом    проходов    или    скоростью перемещения грунтоуплотняющих средств, числом ударов трамбовки или временем трамбования грунта на одном месте и т.д.</a:t>
            </a:r>
          </a:p>
          <a:p>
            <a:pPr algn="just"/>
            <a:r>
              <a:rPr lang="ru-RU" sz="1600" b="1" dirty="0" smtClean="0"/>
              <a:t>     Критерием, определяющим качество выполненных земляных работ по отсыпке грунта в насыпях или обратных засыпках, является достижение проектной плотности уложенного грунта, характеризуемой объемной плотностью скелета грунта.</a:t>
            </a:r>
          </a:p>
          <a:p>
            <a:pPr algn="just"/>
            <a:endParaRPr lang="ru-RU" sz="1600" b="1" dirty="0" smtClean="0"/>
          </a:p>
        </p:txBody>
      </p:sp>
      <p:pic>
        <p:nvPicPr>
          <p:cNvPr id="1026" name="Picture 2" descr="C:\Documents and Settings\AGoltsev\Рабочий стол\Без имени-1копирование.jpg"/>
          <p:cNvPicPr>
            <a:picLocks noChangeAspect="1" noChangeArrowheads="1"/>
          </p:cNvPicPr>
          <p:nvPr/>
        </p:nvPicPr>
        <p:blipFill>
          <a:blip r:embed="rId3" cstate="print"/>
          <a:srcRect/>
          <a:stretch>
            <a:fillRect/>
          </a:stretch>
        </p:blipFill>
        <p:spPr bwMode="auto">
          <a:xfrm>
            <a:off x="0" y="0"/>
            <a:ext cx="6357950" cy="5811837"/>
          </a:xfrm>
          <a:prstGeom prst="rect">
            <a:avLst/>
          </a:prstGeom>
          <a:noFill/>
          <a:ln w="12700">
            <a:solidFill>
              <a:schemeClr val="tx1"/>
            </a:solidFill>
          </a:ln>
        </p:spPr>
      </p:pic>
      <p:sp>
        <p:nvSpPr>
          <p:cNvPr id="6" name="Text Box 3"/>
          <p:cNvSpPr txBox="1">
            <a:spLocks noChangeArrowheads="1"/>
          </p:cNvSpPr>
          <p:nvPr/>
        </p:nvSpPr>
        <p:spPr bwMode="auto">
          <a:xfrm>
            <a:off x="0" y="5780782"/>
            <a:ext cx="6357950" cy="1077218"/>
          </a:xfrm>
          <a:prstGeom prst="rect">
            <a:avLst/>
          </a:prstGeom>
          <a:blipFill>
            <a:blip r:embed="rId2" cstate="print"/>
            <a:tile tx="0" ty="0" sx="100000" sy="100000" flip="none" algn="tl"/>
          </a:blipFill>
          <a:ln w="9525">
            <a:solidFill>
              <a:schemeClr val="tx1"/>
            </a:solidFill>
            <a:miter lim="800000"/>
            <a:headEnd/>
            <a:tailEnd/>
          </a:ln>
          <a:effectLst/>
        </p:spPr>
        <p:txBody>
          <a:bodyPr wrap="square">
            <a:spAutoFit/>
          </a:bodyPr>
          <a:lstStyle/>
          <a:p>
            <a:r>
              <a:rPr lang="ru-RU" sz="1600" b="1" dirty="0" smtClean="0">
                <a:solidFill>
                  <a:srgbClr val="FF0000"/>
                </a:solidFill>
                <a:latin typeface="Times New Roman" pitchFamily="18" charset="0"/>
                <a:cs typeface="Times New Roman" pitchFamily="18" charset="0"/>
              </a:rPr>
              <a:t>Рис. 9.  Схема  устройства открытого водоотлива в котловане:</a:t>
            </a:r>
          </a:p>
          <a:p>
            <a:pPr algn="just"/>
            <a:r>
              <a:rPr lang="ru-RU" sz="1600" b="1" dirty="0" smtClean="0">
                <a:solidFill>
                  <a:srgbClr val="FF0000"/>
                </a:solidFill>
                <a:latin typeface="Times New Roman" pitchFamily="18" charset="0"/>
                <a:cs typeface="Times New Roman" pitchFamily="18" charset="0"/>
              </a:rPr>
              <a:t>1-насос;   2</a:t>
            </a:r>
            <a:r>
              <a:rPr lang="ru-RU" sz="1600" b="1" i="1" dirty="0" smtClean="0">
                <a:solidFill>
                  <a:srgbClr val="FF0000"/>
                </a:solidFill>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всасывающий   патрубок;   3-приямок; 4-отводящий трубопровод; 5-грунт  для обратной засыпки; 6-дно котлована; </a:t>
            </a:r>
          </a:p>
          <a:p>
            <a:pPr algn="just"/>
            <a:r>
              <a:rPr lang="ru-RU" sz="1600" b="1" dirty="0" smtClean="0">
                <a:solidFill>
                  <a:srgbClr val="FF0000"/>
                </a:solidFill>
                <a:latin typeface="Times New Roman" pitchFamily="18" charset="0"/>
                <a:cs typeface="Times New Roman" pitchFamily="18" charset="0"/>
              </a:rPr>
              <a:t>7-ящик без дна</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7017306"/>
          </a:xfrm>
          <a:prstGeom prst="rect">
            <a:avLst/>
          </a:prstGeom>
          <a:blipFill>
            <a:blip r:embed="rId2" cstate="print"/>
            <a:tile tx="0" ty="0" sx="100000" sy="100000" flip="none" algn="tl"/>
          </a:blipFill>
        </p:spPr>
        <p:txBody>
          <a:bodyPr wrap="square">
            <a:spAutoFit/>
          </a:bodyPr>
          <a:lstStyle/>
          <a:p>
            <a:r>
              <a:rPr lang="ru-RU" b="1" dirty="0" smtClean="0"/>
              <a:t>Таким образом необходимо знать следующее:</a:t>
            </a:r>
          </a:p>
          <a:p>
            <a:r>
              <a:rPr lang="ru-RU" sz="1600" dirty="0" smtClean="0"/>
              <a:t>1.В состав внутриплощадочных подготовительных работ входят – </a:t>
            </a:r>
            <a:r>
              <a:rPr lang="ru-RU" sz="1600" dirty="0" smtClean="0">
                <a:solidFill>
                  <a:srgbClr val="FF0000"/>
                </a:solidFill>
              </a:rPr>
              <a:t>изучение инженерно-геологических свойств грунтов на площадке, создание геодезической разбивочной основы, планировку территории</a:t>
            </a:r>
            <a:r>
              <a:rPr lang="ru-RU" sz="1600" dirty="0" smtClean="0"/>
              <a:t>.</a:t>
            </a:r>
          </a:p>
          <a:p>
            <a:r>
              <a:rPr lang="ru-RU" sz="1600" dirty="0" smtClean="0"/>
              <a:t>2. Сети временных коммуникаций – </a:t>
            </a:r>
            <a:r>
              <a:rPr lang="ru-RU" sz="1600" dirty="0" smtClean="0">
                <a:solidFill>
                  <a:srgbClr val="FF0000"/>
                </a:solidFill>
              </a:rPr>
              <a:t>линии водоснабжения, временное теплоснабжение, линии электроснабжения.</a:t>
            </a:r>
          </a:p>
          <a:p>
            <a:r>
              <a:rPr lang="ru-RU" sz="1600" dirty="0" smtClean="0"/>
              <a:t>3. Схема операционного контроля, включает в себя – </a:t>
            </a:r>
            <a:r>
              <a:rPr lang="ru-RU" sz="1600" dirty="0" smtClean="0">
                <a:solidFill>
                  <a:srgbClr val="FF0000"/>
                </a:solidFill>
              </a:rPr>
              <a:t>эскиз земляного сооружения с выноской </a:t>
            </a:r>
            <a:r>
              <a:rPr lang="ru-RU" sz="1600" dirty="0" smtClean="0">
                <a:solidFill>
                  <a:srgbClr val="FF0000"/>
                </a:solidFill>
              </a:rPr>
              <a:t>допускаемых отклонений, </a:t>
            </a:r>
            <a:r>
              <a:rPr lang="ru-RU" sz="1600" dirty="0" smtClean="0">
                <a:solidFill>
                  <a:srgbClr val="FF0000"/>
                </a:solidFill>
              </a:rPr>
              <a:t>основные требования к качеству, способа, времени контроля</a:t>
            </a:r>
            <a:r>
              <a:rPr lang="ru-RU" sz="1600" dirty="0" smtClean="0"/>
              <a:t>.</a:t>
            </a:r>
          </a:p>
          <a:p>
            <a:r>
              <a:rPr lang="ru-RU" sz="1600" dirty="0" smtClean="0"/>
              <a:t>4. В акт на скрытые работы, законченной части земляных сооружений входят – </a:t>
            </a:r>
            <a:r>
              <a:rPr lang="ru-RU" sz="1600" dirty="0" smtClean="0">
                <a:solidFill>
                  <a:srgbClr val="FF0000"/>
                </a:solidFill>
              </a:rPr>
              <a:t>исполнительные чертежи, результаты лабораторных испытаний грунтов, журнал работ.</a:t>
            </a:r>
          </a:p>
          <a:p>
            <a:r>
              <a:rPr lang="ru-RU" sz="1600" dirty="0" smtClean="0"/>
              <a:t>5. Документы, которые представляют приемной комиссии во время технической сдачи-приемки объекта на законченные части земляного сооружения – </a:t>
            </a:r>
            <a:r>
              <a:rPr lang="ru-RU" sz="1600" dirty="0" smtClean="0">
                <a:solidFill>
                  <a:srgbClr val="FF0000"/>
                </a:solidFill>
              </a:rPr>
              <a:t>акт скрытых работ, исполнительные чертежи, результаты лабораторных испытаний грунта.</a:t>
            </a:r>
          </a:p>
          <a:p>
            <a:r>
              <a:rPr lang="ru-RU" sz="1600" dirty="0" smtClean="0"/>
              <a:t>6. Приемка насыпей и выемок заключается в – </a:t>
            </a:r>
            <a:r>
              <a:rPr lang="ru-RU" sz="1600" dirty="0" smtClean="0">
                <a:solidFill>
                  <a:srgbClr val="FF0000"/>
                </a:solidFill>
              </a:rPr>
              <a:t>проверка фактического положения земляных сооружений, геометрические размеры, устройство водоотвода.</a:t>
            </a:r>
          </a:p>
          <a:p>
            <a:r>
              <a:rPr lang="ru-RU" sz="1600" dirty="0" smtClean="0"/>
              <a:t>7. При контроле положения в пространстве и размеров сооружений проверяют – </a:t>
            </a:r>
            <a:r>
              <a:rPr lang="ru-RU" sz="1600" dirty="0" smtClean="0">
                <a:solidFill>
                  <a:srgbClr val="FF0000"/>
                </a:solidFill>
              </a:rPr>
              <a:t>отметок бровок и дна выемок, отметки верха насыпей с учетом запаса на осадку, уклоны откосов выемок и насыпей</a:t>
            </a:r>
            <a:r>
              <a:rPr lang="ru-RU" sz="1600" dirty="0" smtClean="0"/>
              <a:t>.</a:t>
            </a:r>
          </a:p>
          <a:p>
            <a:r>
              <a:rPr lang="ru-RU" sz="1600" dirty="0" smtClean="0"/>
              <a:t>8. Отбор проб в насыпях и обратных засыпках производят следующими методами – </a:t>
            </a:r>
            <a:r>
              <a:rPr lang="ru-RU" sz="1600" dirty="0" smtClean="0">
                <a:solidFill>
                  <a:srgbClr val="FF0000"/>
                </a:solidFill>
              </a:rPr>
              <a:t>метод режущих колец, метод лунок, метод </a:t>
            </a:r>
            <a:r>
              <a:rPr lang="ru-RU" sz="1600" dirty="0" err="1" smtClean="0">
                <a:solidFill>
                  <a:srgbClr val="FF0000"/>
                </a:solidFill>
              </a:rPr>
              <a:t>пенетрации</a:t>
            </a:r>
            <a:r>
              <a:rPr lang="ru-RU" sz="1600" dirty="0" smtClean="0">
                <a:solidFill>
                  <a:srgbClr val="FF0000"/>
                </a:solidFill>
              </a:rPr>
              <a:t>.</a:t>
            </a:r>
          </a:p>
          <a:p>
            <a:r>
              <a:rPr lang="ru-RU" sz="1600" dirty="0" smtClean="0"/>
              <a:t>9. При устройстве временных сооружений (котлованов, траншей) проверяют – </a:t>
            </a:r>
            <a:r>
              <a:rPr lang="ru-RU" sz="1600" dirty="0" smtClean="0">
                <a:solidFill>
                  <a:srgbClr val="FF0000"/>
                </a:solidFill>
              </a:rPr>
              <a:t>горизонтальную привязку, правильность разбивки осей, вертикальные отметки.</a:t>
            </a:r>
          </a:p>
          <a:p>
            <a:r>
              <a:rPr lang="ru-RU" sz="1600" dirty="0" smtClean="0"/>
              <a:t>10. Земляные сооружения разделяют по сроку службы </a:t>
            </a:r>
            <a:r>
              <a:rPr lang="ru-RU" sz="1600" dirty="0" smtClean="0">
                <a:solidFill>
                  <a:srgbClr val="FF0000"/>
                </a:solidFill>
              </a:rPr>
              <a:t>– постоянные, временные, постоянные и временные.</a:t>
            </a:r>
          </a:p>
          <a:p>
            <a:r>
              <a:rPr lang="ru-RU" sz="1600" dirty="0" smtClean="0"/>
              <a:t>11. Земляные сооружения разделяют по функциональному назначению </a:t>
            </a:r>
            <a:r>
              <a:rPr lang="ru-RU" sz="1600" dirty="0" smtClean="0">
                <a:solidFill>
                  <a:srgbClr val="FF0000"/>
                </a:solidFill>
              </a:rPr>
              <a:t>– котлованы, ямы, отвалы</a:t>
            </a:r>
            <a:r>
              <a:rPr lang="ru-RU" sz="1600" dirty="0" smtClean="0"/>
              <a:t>.</a:t>
            </a:r>
          </a:p>
          <a:p>
            <a:r>
              <a:rPr lang="ru-RU" sz="1600" dirty="0" smtClean="0"/>
              <a:t>12. Земляные сооружения разделяют по отношению к поверхности грунта – </a:t>
            </a:r>
            <a:r>
              <a:rPr lang="ru-RU" sz="1600" dirty="0" smtClean="0">
                <a:solidFill>
                  <a:srgbClr val="FF0000"/>
                </a:solidFill>
              </a:rPr>
              <a:t>выемки, насыпи, подземные выработки.</a:t>
            </a:r>
          </a:p>
          <a:p>
            <a:r>
              <a:rPr lang="ru-RU" sz="1600" dirty="0" smtClean="0"/>
              <a:t>13. Основные виды грунтов – </a:t>
            </a:r>
            <a:r>
              <a:rPr lang="ru-RU" sz="1600" dirty="0" smtClean="0">
                <a:solidFill>
                  <a:srgbClr val="FF0000"/>
                </a:solidFill>
              </a:rPr>
              <a:t>песок, супесь, глина.</a:t>
            </a:r>
          </a:p>
          <a:p>
            <a:r>
              <a:rPr lang="ru-RU" sz="1600" dirty="0" smtClean="0"/>
              <a:t>14. Основные характеристики грунтов – </a:t>
            </a:r>
            <a:r>
              <a:rPr lang="ru-RU" sz="1600" dirty="0" smtClean="0">
                <a:solidFill>
                  <a:srgbClr val="FF0000"/>
                </a:solidFill>
              </a:rPr>
              <a:t>плотность, влажность, угол естественного откоса.</a:t>
            </a:r>
          </a:p>
          <a:p>
            <a:r>
              <a:rPr lang="ru-RU" sz="1600" dirty="0" smtClean="0"/>
              <a:t>15. Для одноковшовых экскаваторов грунты подразделяют на – </a:t>
            </a:r>
            <a:r>
              <a:rPr lang="ru-RU" sz="1600" dirty="0" smtClean="0">
                <a:solidFill>
                  <a:srgbClr val="FF0000"/>
                </a:solidFill>
              </a:rPr>
              <a:t>6 групп, более 3 групп, менее 7 групп.</a:t>
            </a:r>
            <a:endParaRPr lang="ru-RU" sz="1600" b="1" dirty="0" smtClean="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FF0000"/>
                </a:solidFill>
                <a:latin typeface="Times New Roman" pitchFamily="18" charset="0"/>
                <a:cs typeface="Times New Roman" pitchFamily="18" charset="0"/>
              </a:rPr>
              <a:t>Вопросы:</a:t>
            </a:r>
          </a:p>
          <a:p>
            <a:pPr marL="342900" indent="-342900" algn="just">
              <a:buFont typeface="+mj-lt"/>
              <a:buAutoNum type="arabicPeriod"/>
            </a:pPr>
            <a:r>
              <a:rPr lang="ru-RU" sz="1600" b="1" dirty="0" smtClean="0">
                <a:solidFill>
                  <a:srgbClr val="C00000"/>
                </a:solidFill>
                <a:latin typeface="Times New Roman" pitchFamily="18" charset="0"/>
                <a:cs typeface="Times New Roman" pitchFamily="18" charset="0"/>
              </a:rPr>
              <a:t>Основные свойства грунтов. </a:t>
            </a:r>
          </a:p>
          <a:p>
            <a:pPr marL="342900" indent="-342900" algn="just">
              <a:buFont typeface="+mj-lt"/>
              <a:buAutoNum type="arabicPeriod"/>
            </a:pPr>
            <a:r>
              <a:rPr lang="ru-RU" sz="1600" b="1" dirty="0" smtClean="0">
                <a:solidFill>
                  <a:srgbClr val="C00000"/>
                </a:solidFill>
                <a:latin typeface="Times New Roman" pitchFamily="18" charset="0"/>
                <a:cs typeface="Times New Roman" pitchFamily="18" charset="0"/>
              </a:rPr>
              <a:t>Объяснить схему</a:t>
            </a:r>
            <a:r>
              <a:rPr lang="ru-RU" sz="1600" b="1" dirty="0" smtClean="0">
                <a:solidFill>
                  <a:srgbClr val="C00000"/>
                </a:solidFill>
              </a:rPr>
              <a:t> </a:t>
            </a:r>
            <a:r>
              <a:rPr lang="ru-RU" sz="1600" b="1" dirty="0" smtClean="0">
                <a:solidFill>
                  <a:srgbClr val="C00000"/>
                </a:solidFill>
                <a:latin typeface="Times New Roman" pitchFamily="18" charset="0"/>
                <a:cs typeface="Times New Roman" pitchFamily="18" charset="0"/>
              </a:rPr>
              <a:t>определения угла естественного</a:t>
            </a:r>
            <a:r>
              <a:rPr lang="en-US" sz="1600" b="1" dirty="0" smtClean="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откоса грунтов.</a:t>
            </a:r>
          </a:p>
          <a:p>
            <a:pPr marL="342900" indent="-342900" algn="just">
              <a:buFont typeface="+mj-lt"/>
              <a:buAutoNum type="arabicPeriod"/>
            </a:pPr>
            <a:r>
              <a:rPr lang="ru-RU" sz="1600" b="1" dirty="0" smtClean="0">
                <a:solidFill>
                  <a:srgbClr val="C00000"/>
                </a:solidFill>
                <a:latin typeface="Times New Roman" pitchFamily="18" charset="0"/>
                <a:cs typeface="Times New Roman" pitchFamily="18" charset="0"/>
              </a:rPr>
              <a:t>Рассказать основные характеристики грунтов.</a:t>
            </a:r>
          </a:p>
          <a:p>
            <a:pPr marL="342900" indent="-342900" algn="just">
              <a:buFont typeface="+mj-lt"/>
              <a:buAutoNum type="arabicPeriod"/>
            </a:pPr>
            <a:r>
              <a:rPr lang="ru-RU" sz="1600" b="1" dirty="0" smtClean="0">
                <a:solidFill>
                  <a:srgbClr val="C00000"/>
                </a:solidFill>
                <a:latin typeface="Times New Roman" pitchFamily="18" charset="0"/>
                <a:cs typeface="Times New Roman" pitchFamily="18" charset="0"/>
              </a:rPr>
              <a:t>Виды земляных сооружений.</a:t>
            </a:r>
          </a:p>
          <a:p>
            <a:pPr marL="342900" indent="-342900" algn="just">
              <a:buFont typeface="+mj-lt"/>
              <a:buAutoNum type="arabicPeriod"/>
            </a:pPr>
            <a:r>
              <a:rPr lang="ru-RU" sz="1600" b="1" dirty="0" smtClean="0">
                <a:solidFill>
                  <a:srgbClr val="C00000"/>
                </a:solidFill>
                <a:latin typeface="Times New Roman" pitchFamily="18" charset="0"/>
                <a:cs typeface="Times New Roman" pitchFamily="18" charset="0"/>
              </a:rPr>
              <a:t>Общие понятия трудоемкости разработки грунтов.</a:t>
            </a:r>
          </a:p>
          <a:p>
            <a:pPr marL="342900" indent="-342900" algn="just">
              <a:buFont typeface="+mj-lt"/>
              <a:buAutoNum type="arabicPeriod"/>
            </a:pPr>
            <a:r>
              <a:rPr lang="ru-RU" sz="1600" b="1" dirty="0" smtClean="0">
                <a:solidFill>
                  <a:srgbClr val="0070C0"/>
                </a:solidFill>
                <a:latin typeface="Times New Roman" pitchFamily="18" charset="0"/>
                <a:cs typeface="Times New Roman" pitchFamily="18" charset="0"/>
              </a:rPr>
              <a:t>Разработка грунта вручную.</a:t>
            </a:r>
          </a:p>
          <a:p>
            <a:pPr marL="342900" indent="-342900" algn="just">
              <a:buFont typeface="+mj-lt"/>
              <a:buAutoNum type="arabicPeriod"/>
            </a:pPr>
            <a:r>
              <a:rPr lang="ru-RU" sz="1600" b="1" dirty="0" smtClean="0">
                <a:solidFill>
                  <a:srgbClr val="0070C0"/>
                </a:solidFill>
                <a:latin typeface="Times New Roman" pitchFamily="18" charset="0"/>
                <a:cs typeface="Times New Roman" pitchFamily="18" charset="0"/>
              </a:rPr>
              <a:t>Объяснить различия группы грунтов в зависимости от трудоемкости их разработки вручную.</a:t>
            </a:r>
          </a:p>
          <a:p>
            <a:pPr marL="342900" indent="-342900" algn="just">
              <a:buFont typeface="+mj-lt"/>
              <a:buAutoNum type="arabicPeriod"/>
            </a:pPr>
            <a:r>
              <a:rPr lang="ru-RU" sz="1600" b="1" dirty="0" smtClean="0">
                <a:solidFill>
                  <a:srgbClr val="0070C0"/>
                </a:solidFill>
                <a:latin typeface="Times New Roman" pitchFamily="18" charset="0"/>
                <a:cs typeface="Times New Roman" pitchFamily="18" charset="0"/>
              </a:rPr>
              <a:t> Объяснить схему разработки грунта вручную и устройство уступов прн глубоких траншея.</a:t>
            </a:r>
          </a:p>
          <a:p>
            <a:pPr marL="342900" indent="-342900" algn="just">
              <a:buFont typeface="+mj-lt"/>
              <a:buAutoNum type="arabicPeriod"/>
            </a:pPr>
            <a:r>
              <a:rPr lang="ru-RU" sz="1600" b="1" dirty="0" smtClean="0">
                <a:solidFill>
                  <a:srgbClr val="0070C0"/>
                </a:solidFill>
                <a:latin typeface="Times New Roman" pitchFamily="18" charset="0"/>
                <a:cs typeface="Times New Roman" pitchFamily="18" charset="0"/>
              </a:rPr>
              <a:t>Для чего применяют временное крепление откосов.</a:t>
            </a:r>
          </a:p>
          <a:p>
            <a:pPr marL="342900" indent="-342900" algn="just">
              <a:buFont typeface="+mj-lt"/>
              <a:buAutoNum type="arabicPeriod"/>
            </a:pPr>
            <a:r>
              <a:rPr lang="ru-RU" sz="1600" b="1" dirty="0" smtClean="0">
                <a:solidFill>
                  <a:srgbClr val="0070C0"/>
                </a:solidFill>
                <a:latin typeface="Times New Roman" pitchFamily="18" charset="0"/>
                <a:cs typeface="Times New Roman" pitchFamily="18" charset="0"/>
              </a:rPr>
              <a:t>По схемам (4,5,6) рассказать как выполняются различные виды крепления откосов. </a:t>
            </a:r>
          </a:p>
          <a:p>
            <a:pPr marL="342900" indent="-342900" algn="just">
              <a:buFont typeface="+mj-lt"/>
              <a:buAutoNum type="arabicPeriod"/>
            </a:pPr>
            <a:r>
              <a:rPr lang="ru-RU" sz="1600" b="1" dirty="0" smtClean="0">
                <a:solidFill>
                  <a:srgbClr val="002060"/>
                </a:solidFill>
                <a:latin typeface="Times New Roman" pitchFamily="18" charset="0"/>
                <a:cs typeface="Times New Roman" pitchFamily="18" charset="0"/>
              </a:rPr>
              <a:t>Последовательность разработки и засыпки трубопроводов в траншеях.</a:t>
            </a:r>
          </a:p>
          <a:p>
            <a:pPr marL="342900" indent="-342900" algn="just">
              <a:buFont typeface="+mj-lt"/>
              <a:buAutoNum type="arabicPeriod"/>
            </a:pPr>
            <a:r>
              <a:rPr lang="ru-RU" sz="1600" b="1" dirty="0" smtClean="0">
                <a:solidFill>
                  <a:srgbClr val="002060"/>
                </a:solidFill>
                <a:latin typeface="Times New Roman" pitchFamily="18" charset="0"/>
              </a:rPr>
              <a:t>Объяснить схемы стесненных мест при обратной засыпке и уплотнении грунта.</a:t>
            </a:r>
          </a:p>
          <a:p>
            <a:pPr marL="342900" indent="-342900" algn="just">
              <a:buFont typeface="+mj-lt"/>
              <a:buAutoNum type="arabicPeriod"/>
            </a:pPr>
            <a:r>
              <a:rPr lang="ru-RU" sz="1600" b="1" dirty="0" smtClean="0">
                <a:solidFill>
                  <a:srgbClr val="002060"/>
                </a:solidFill>
                <a:latin typeface="Times New Roman" pitchFamily="18" charset="0"/>
                <a:cs typeface="Times New Roman" pitchFamily="18" charset="0"/>
              </a:rPr>
              <a:t>Основные положения </a:t>
            </a:r>
            <a:r>
              <a:rPr lang="ru-RU" sz="1600" b="1" dirty="0" err="1" smtClean="0">
                <a:solidFill>
                  <a:srgbClr val="002060"/>
                </a:solidFill>
                <a:hlinkClick r:id="rId3"/>
              </a:rPr>
              <a:t>СНиП</a:t>
            </a:r>
            <a:r>
              <a:rPr lang="ru-RU" sz="1600" b="1" dirty="0" smtClean="0">
                <a:solidFill>
                  <a:srgbClr val="002060"/>
                </a:solidFill>
                <a:hlinkClick r:id="rId3"/>
              </a:rPr>
              <a:t> РК 1.03-05-2001</a:t>
            </a:r>
            <a:r>
              <a:rPr lang="ru-RU" sz="1600" dirty="0" smtClean="0">
                <a:solidFill>
                  <a:srgbClr val="002060"/>
                </a:solidFill>
              </a:rPr>
              <a:t> «</a:t>
            </a:r>
            <a:r>
              <a:rPr lang="ru-RU" sz="1600" b="1" dirty="0" smtClean="0">
                <a:solidFill>
                  <a:srgbClr val="002060"/>
                </a:solidFill>
                <a:latin typeface="Times New Roman" pitchFamily="18" charset="0"/>
                <a:cs typeface="Times New Roman" pitchFamily="18" charset="0"/>
              </a:rPr>
              <a:t>Охрана труда и техника безопасности в строительстве»  </a:t>
            </a:r>
            <a:r>
              <a:rPr lang="ru-RU" sz="1600" b="1" dirty="0" err="1" smtClean="0">
                <a:solidFill>
                  <a:srgbClr val="002060"/>
                </a:solidFill>
                <a:latin typeface="Times New Roman" pitchFamily="18" charset="0"/>
                <a:cs typeface="Times New Roman" pitchFamily="18" charset="0"/>
                <a:hlinkClick r:id="rId4"/>
              </a:rPr>
              <a:t>СНиП</a:t>
            </a:r>
            <a:r>
              <a:rPr lang="ru-RU" sz="1600" b="1" dirty="0" smtClean="0">
                <a:solidFill>
                  <a:srgbClr val="002060"/>
                </a:solidFill>
                <a:latin typeface="Times New Roman" pitchFamily="18" charset="0"/>
                <a:cs typeface="Times New Roman" pitchFamily="18" charset="0"/>
                <a:hlinkClick r:id="rId4"/>
              </a:rPr>
              <a:t> РК 5.01-01-2002</a:t>
            </a:r>
            <a:r>
              <a:rPr lang="ru-RU" sz="1600" b="1" dirty="0" smtClean="0">
                <a:solidFill>
                  <a:srgbClr val="002060"/>
                </a:solidFill>
                <a:latin typeface="Times New Roman" pitchFamily="18" charset="0"/>
                <a:cs typeface="Times New Roman" pitchFamily="18" charset="0"/>
              </a:rPr>
              <a:t> «Основания зданий и сооружений».</a:t>
            </a:r>
          </a:p>
          <a:p>
            <a:pPr marL="342900" indent="-342900" algn="just">
              <a:buFont typeface="+mj-lt"/>
              <a:buAutoNum type="arabicPeriod"/>
            </a:pPr>
            <a:r>
              <a:rPr lang="ru-RU" sz="1600" b="1" dirty="0" smtClean="0">
                <a:solidFill>
                  <a:srgbClr val="002060"/>
                </a:solidFill>
                <a:latin typeface="Times New Roman" pitchFamily="18" charset="0"/>
                <a:cs typeface="Times New Roman" pitchFamily="18" charset="0"/>
              </a:rPr>
              <a:t>Особенности разработки водонасыщенных грунтов.</a:t>
            </a:r>
          </a:p>
          <a:p>
            <a:pPr marL="342900" indent="-342900" algn="just">
              <a:buFont typeface="+mj-lt"/>
              <a:buAutoNum type="arabicPeriod"/>
            </a:pPr>
            <a:r>
              <a:rPr lang="ru-RU" sz="1600" b="1" dirty="0" smtClean="0">
                <a:solidFill>
                  <a:srgbClr val="002060"/>
                </a:solidFill>
                <a:latin typeface="Times New Roman" pitchFamily="18" charset="0"/>
                <a:cs typeface="Times New Roman" pitchFamily="18" charset="0"/>
              </a:rPr>
              <a:t>Схема  устройства открытого водоотлива в котловане.</a:t>
            </a:r>
          </a:p>
          <a:p>
            <a:pPr marL="342900" indent="-342900" algn="just">
              <a:buFont typeface="+mj-lt"/>
              <a:buAutoNum type="arabicPeriod"/>
            </a:pPr>
            <a:r>
              <a:rPr lang="ru-RU" sz="1600" b="1" dirty="0" smtClean="0">
                <a:solidFill>
                  <a:srgbClr val="002060"/>
                </a:solidFill>
                <a:latin typeface="Times New Roman" pitchFamily="18" charset="0"/>
                <a:cs typeface="Times New Roman" pitchFamily="18" charset="0"/>
              </a:rPr>
              <a:t>Схемы устройства нагорных канав котлованов и дренажных траншей (Лекция  №03 первого уровня «Инженерная подготовка»).;</a:t>
            </a:r>
          </a:p>
          <a:p>
            <a:pPr marL="342900" indent="-342900" algn="just"/>
            <a:endParaRPr lang="ru-RU" sz="1600" b="1" dirty="0" smtClean="0">
              <a:solidFill>
                <a:srgbClr val="0070C0"/>
              </a:solidFill>
              <a:latin typeface="Times New Roman" pitchFamily="18" charset="0"/>
              <a:cs typeface="Times New Roman" pitchFamily="18" charset="0"/>
            </a:endParaRPr>
          </a:p>
          <a:p>
            <a:pPr algn="just">
              <a:lnSpc>
                <a:spcPct val="150000"/>
              </a:lnSpc>
            </a:pPr>
            <a:r>
              <a:rPr lang="ru-RU" sz="1600" b="1" dirty="0" smtClean="0">
                <a:solidFill>
                  <a:srgbClr val="C00000"/>
                </a:solidFill>
                <a:latin typeface="Times New Roman" pitchFamily="18" charset="0"/>
                <a:cs typeface="Times New Roman" pitchFamily="18" charset="0"/>
              </a:rPr>
              <a:t>Выводы  делать студенту самостоятельно.</a:t>
            </a:r>
          </a:p>
          <a:p>
            <a:pPr algn="just">
              <a:lnSpc>
                <a:spcPct val="150000"/>
              </a:lnSpc>
            </a:pPr>
            <a:r>
              <a:rPr lang="ru-RU" sz="1600" b="1" dirty="0" smtClean="0">
                <a:solidFill>
                  <a:srgbClr val="002060"/>
                </a:solidFill>
                <a:latin typeface="Times New Roman" pitchFamily="18" charset="0"/>
                <a:cs typeface="Times New Roman" pitchFamily="18" charset="0"/>
              </a:rPr>
              <a:t>При добавлении в лекцию собственных слайдов и текстовой части – добавляется шесть баллов.</a:t>
            </a:r>
          </a:p>
          <a:p>
            <a:pPr algn="just">
              <a:lnSpc>
                <a:spcPct val="150000"/>
              </a:lnSpc>
            </a:pPr>
            <a:r>
              <a:rPr lang="ru-RU" sz="1600" b="1" dirty="0" smtClean="0">
                <a:solidFill>
                  <a:srgbClr val="002060"/>
                </a:solidFill>
                <a:latin typeface="Times New Roman" pitchFamily="18" charset="0"/>
                <a:cs typeface="Times New Roman" pitchFamily="18" charset="0"/>
              </a:rPr>
              <a:t>При разработке собственной лекции – добавляется двенадцать баллов.</a:t>
            </a:r>
          </a:p>
          <a:p>
            <a:pPr marL="342900" indent="-342900" algn="just"/>
            <a:endParaRPr lang="ru-RU" sz="1600" b="1" dirty="0" smtClean="0">
              <a:solidFill>
                <a:srgbClr val="0070C0"/>
              </a:solidFill>
              <a:latin typeface="Times New Roman" pitchFamily="18" charset="0"/>
              <a:cs typeface="Times New Roman" pitchFamily="18" charset="0"/>
            </a:endParaRPr>
          </a:p>
          <a:p>
            <a:pPr marL="342900" indent="-342900" algn="just"/>
            <a:endParaRPr lang="ru-RU" sz="1600" b="1" dirty="0" smtClean="0">
              <a:solidFill>
                <a:srgbClr val="0070C0"/>
              </a:solidFill>
              <a:latin typeface="Times New Roman" pitchFamily="18" charset="0"/>
              <a:cs typeface="Times New Roman" pitchFamily="18" charset="0"/>
            </a:endParaRPr>
          </a:p>
          <a:p>
            <a:pPr marL="342900" indent="-342900" algn="just">
              <a:buFont typeface="+mj-lt"/>
              <a:buAutoNum type="arabicPeriod"/>
            </a:pPr>
            <a:endParaRPr lang="ru-RU" sz="16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600" b="1" dirty="0" smtClean="0">
                <a:solidFill>
                  <a:srgbClr val="FF0000"/>
                </a:solidFill>
                <a:latin typeface="Times New Roman" pitchFamily="18" charset="0"/>
                <a:cs typeface="Times New Roman" pitchFamily="18" charset="0"/>
              </a:rPr>
              <a:t>1.СВОЙСТВА </a:t>
            </a:r>
            <a:r>
              <a:rPr lang="ru-RU" sz="1600" b="1" dirty="0">
                <a:solidFill>
                  <a:srgbClr val="FF0000"/>
                </a:solidFill>
                <a:latin typeface="Times New Roman" pitchFamily="18" charset="0"/>
                <a:cs typeface="Times New Roman" pitchFamily="18" charset="0"/>
              </a:rPr>
              <a:t>ГРУНТОВ И СПОСОБЫ ИХ РАЗРАБОТКИ</a:t>
            </a:r>
          </a:p>
          <a:p>
            <a:pPr algn="just"/>
            <a:r>
              <a:rPr lang="ru-RU" sz="1600" b="1" dirty="0" smtClean="0">
                <a:solidFill>
                  <a:schemeClr val="tx1"/>
                </a:solidFill>
                <a:latin typeface="Times New Roman" pitchFamily="18" charset="0"/>
                <a:cs typeface="Times New Roman" pitchFamily="18" charset="0"/>
              </a:rPr>
              <a:t>	Практика показывает, что почти каждая строительная организация в </a:t>
            </a:r>
            <a:r>
              <a:rPr lang="ru-RU" sz="1600" b="1" dirty="0">
                <a:solidFill>
                  <a:schemeClr val="tx1"/>
                </a:solidFill>
                <a:latin typeface="Times New Roman" pitchFamily="18" charset="0"/>
                <a:cs typeface="Times New Roman" pitchFamily="18" charset="0"/>
              </a:rPr>
              <a:t>той или иной степени </a:t>
            </a:r>
            <a:r>
              <a:rPr lang="ru-RU" sz="1600" b="1" dirty="0" smtClean="0">
                <a:solidFill>
                  <a:schemeClr val="tx1"/>
                </a:solidFill>
                <a:latin typeface="Times New Roman" pitchFamily="18" charset="0"/>
                <a:cs typeface="Times New Roman" pitchFamily="18" charset="0"/>
              </a:rPr>
              <a:t>сталкивается </a:t>
            </a:r>
            <a:r>
              <a:rPr lang="ru-RU" sz="1600" b="1" dirty="0">
                <a:solidFill>
                  <a:schemeClr val="tx1"/>
                </a:solidFill>
                <a:latin typeface="Times New Roman" pitchFamily="18" charset="0"/>
                <a:cs typeface="Times New Roman" pitchFamily="18" charset="0"/>
              </a:rPr>
              <a:t>с необходимостью </a:t>
            </a:r>
            <a:r>
              <a:rPr lang="ru-RU" sz="1600" b="1" dirty="0" smtClean="0">
                <a:solidFill>
                  <a:schemeClr val="tx1"/>
                </a:solidFill>
                <a:latin typeface="Times New Roman" pitchFamily="18" charset="0"/>
                <a:cs typeface="Times New Roman" pitchFamily="18" charset="0"/>
              </a:rPr>
              <a:t>выполнения </a:t>
            </a:r>
            <a:r>
              <a:rPr lang="ru-RU" sz="1600" b="1" dirty="0">
                <a:solidFill>
                  <a:schemeClr val="tx1"/>
                </a:solidFill>
                <a:latin typeface="Times New Roman" pitchFamily="18" charset="0"/>
                <a:cs typeface="Times New Roman" pitchFamily="18" charset="0"/>
              </a:rPr>
              <a:t>земляных работ. Основным </a:t>
            </a:r>
            <a:r>
              <a:rPr lang="ru-RU" sz="1600" b="1" dirty="0" smtClean="0">
                <a:solidFill>
                  <a:schemeClr val="tx1"/>
                </a:solidFill>
                <a:latin typeface="Times New Roman" pitchFamily="18" charset="0"/>
                <a:cs typeface="Times New Roman" pitchFamily="18" charset="0"/>
              </a:rPr>
              <a:t>рабочим </a:t>
            </a:r>
            <a:r>
              <a:rPr lang="ru-RU" sz="1600" b="1" dirty="0">
                <a:solidFill>
                  <a:schemeClr val="tx1"/>
                </a:solidFill>
                <a:latin typeface="Times New Roman" pitchFamily="18" charset="0"/>
                <a:cs typeface="Times New Roman" pitchFamily="18" charset="0"/>
              </a:rPr>
              <a:t>телом, над которым </a:t>
            </a:r>
            <a:r>
              <a:rPr lang="ru-RU" sz="1600" b="1" dirty="0" smtClean="0">
                <a:solidFill>
                  <a:schemeClr val="tx1"/>
                </a:solidFill>
                <a:latin typeface="Times New Roman" pitchFamily="18" charset="0"/>
                <a:cs typeface="Times New Roman" pitchFamily="18" charset="0"/>
              </a:rPr>
              <a:t>производят </a:t>
            </a:r>
            <a:r>
              <a:rPr lang="ru-RU" sz="1600" b="1" dirty="0">
                <a:solidFill>
                  <a:schemeClr val="tx1"/>
                </a:solidFill>
                <a:latin typeface="Times New Roman" pitchFamily="18" charset="0"/>
                <a:cs typeface="Times New Roman" pitchFamily="18" charset="0"/>
              </a:rPr>
              <a:t>различные операции, является грунт. Он состоит из верхнего, </a:t>
            </a:r>
            <a:r>
              <a:rPr lang="ru-RU" sz="1600" b="1" dirty="0" smtClean="0">
                <a:solidFill>
                  <a:schemeClr val="tx1"/>
                </a:solidFill>
                <a:latin typeface="Times New Roman" pitchFamily="18" charset="0"/>
                <a:cs typeface="Times New Roman" pitchFamily="18" charset="0"/>
              </a:rPr>
              <a:t>плодородного </a:t>
            </a:r>
            <a:r>
              <a:rPr lang="ru-RU" sz="1600" b="1" dirty="0">
                <a:solidFill>
                  <a:schemeClr val="tx1"/>
                </a:solidFill>
                <a:latin typeface="Times New Roman" pitchFamily="18" charset="0"/>
                <a:cs typeface="Times New Roman" pitchFamily="18" charset="0"/>
              </a:rPr>
              <a:t>растительного </a:t>
            </a:r>
            <a:r>
              <a:rPr lang="ru-RU" sz="1600" b="1" dirty="0" smtClean="0">
                <a:solidFill>
                  <a:schemeClr val="tx1"/>
                </a:solidFill>
                <a:latin typeface="Times New Roman" pitchFamily="18" charset="0"/>
                <a:cs typeface="Times New Roman" pitchFamily="18" charset="0"/>
              </a:rPr>
              <a:t>слоя (гумус), который </a:t>
            </a:r>
            <a:r>
              <a:rPr lang="ru-RU" sz="1600" b="1" dirty="0">
                <a:solidFill>
                  <a:schemeClr val="tx1"/>
                </a:solidFill>
                <a:latin typeface="Times New Roman" pitchFamily="18" charset="0"/>
                <a:cs typeface="Times New Roman" pitchFamily="18" charset="0"/>
              </a:rPr>
              <a:t>необходимо сохранять, и </a:t>
            </a:r>
            <a:r>
              <a:rPr lang="ru-RU" sz="1600" b="1" dirty="0" smtClean="0">
                <a:solidFill>
                  <a:schemeClr val="tx1"/>
                </a:solidFill>
                <a:latin typeface="Times New Roman" pitchFamily="18" charset="0"/>
                <a:cs typeface="Times New Roman" pitchFamily="18" charset="0"/>
              </a:rPr>
              <a:t>нижележащих </a:t>
            </a:r>
            <a:r>
              <a:rPr lang="ru-RU" sz="1600" b="1" dirty="0">
                <a:solidFill>
                  <a:schemeClr val="tx1"/>
                </a:solidFill>
                <a:latin typeface="Times New Roman" pitchFamily="18" charset="0"/>
                <a:cs typeface="Times New Roman" pitchFamily="18" charset="0"/>
              </a:rPr>
              <a:t>слоев, используемых для </a:t>
            </a:r>
            <a:r>
              <a:rPr lang="ru-RU" sz="1600" b="1" dirty="0" smtClean="0">
                <a:solidFill>
                  <a:schemeClr val="tx1"/>
                </a:solidFill>
                <a:latin typeface="Times New Roman" pitchFamily="18" charset="0"/>
                <a:cs typeface="Times New Roman" pitchFamily="18" charset="0"/>
              </a:rPr>
              <a:t>обратных </a:t>
            </a:r>
            <a:r>
              <a:rPr lang="ru-RU" sz="1600" b="1" dirty="0">
                <a:solidFill>
                  <a:schemeClr val="tx1"/>
                </a:solidFill>
                <a:latin typeface="Times New Roman" pitchFamily="18" charset="0"/>
                <a:cs typeface="Times New Roman" pitchFamily="18" charset="0"/>
              </a:rPr>
              <a:t>засыпок или устройства </a:t>
            </a:r>
            <a:r>
              <a:rPr lang="ru-RU" sz="1600" b="1" dirty="0" smtClean="0">
                <a:solidFill>
                  <a:schemeClr val="tx1"/>
                </a:solidFill>
                <a:latin typeface="Times New Roman" pitchFamily="18" charset="0"/>
                <a:cs typeface="Times New Roman" pitchFamily="18" charset="0"/>
              </a:rPr>
              <a:t>насыпей</a:t>
            </a:r>
            <a:r>
              <a:rPr lang="ru-RU" sz="1600" b="1" dirty="0">
                <a:solidFill>
                  <a:schemeClr val="tx1"/>
                </a:solidFill>
                <a:latin typeface="Times New Roman" pitchFamily="18" charset="0"/>
                <a:cs typeface="Times New Roman" pitchFamily="18" charset="0"/>
              </a:rPr>
              <a:t>.</a:t>
            </a:r>
          </a:p>
          <a:p>
            <a:pPr algn="just"/>
            <a:r>
              <a:rPr lang="ru-RU" sz="1600" b="1" dirty="0" smtClean="0">
                <a:solidFill>
                  <a:schemeClr val="tx1"/>
                </a:solidFill>
                <a:latin typeface="Times New Roman" pitchFamily="18" charset="0"/>
                <a:cs typeface="Times New Roman" pitchFamily="18" charset="0"/>
              </a:rPr>
              <a:t>	Основными </a:t>
            </a:r>
            <a:r>
              <a:rPr lang="ru-RU" sz="1600" b="1" dirty="0">
                <a:solidFill>
                  <a:schemeClr val="tx1"/>
                </a:solidFill>
                <a:latin typeface="Times New Roman" pitchFamily="18" charset="0"/>
                <a:cs typeface="Times New Roman" pitchFamily="18" charset="0"/>
              </a:rPr>
              <a:t>свойствами грунтов, определяющими особенности их </a:t>
            </a:r>
            <a:r>
              <a:rPr lang="ru-RU" sz="1600" b="1" dirty="0" smtClean="0">
                <a:solidFill>
                  <a:schemeClr val="tx1"/>
                </a:solidFill>
                <a:latin typeface="Times New Roman" pitchFamily="18" charset="0"/>
                <a:cs typeface="Times New Roman" pitchFamily="18" charset="0"/>
              </a:rPr>
              <a:t>разработки </a:t>
            </a:r>
            <a:r>
              <a:rPr lang="ru-RU" sz="1600" b="1" dirty="0">
                <a:solidFill>
                  <a:schemeClr val="tx1"/>
                </a:solidFill>
                <a:latin typeface="Times New Roman" pitchFamily="18" charset="0"/>
                <a:cs typeface="Times New Roman" pitchFamily="18" charset="0"/>
              </a:rPr>
              <a:t>и трудоемкости выполнения земляных работ, являются </a:t>
            </a:r>
            <a:r>
              <a:rPr lang="ru-RU" sz="1600" b="1" dirty="0" smtClean="0">
                <a:solidFill>
                  <a:schemeClr val="tx1"/>
                </a:solidFill>
                <a:latin typeface="Times New Roman" pitchFamily="18" charset="0"/>
                <a:cs typeface="Times New Roman" pitchFamily="18" charset="0"/>
              </a:rPr>
              <a:t>нижеследующие</a:t>
            </a:r>
            <a:r>
              <a:rPr lang="ru-RU" sz="1600" b="1" dirty="0">
                <a:solidFill>
                  <a:schemeClr val="tx1"/>
                </a:solidFill>
                <a:latin typeface="Times New Roman" pitchFamily="18" charset="0"/>
                <a:cs typeface="Times New Roman" pitchFamily="18" charset="0"/>
              </a:rPr>
              <a:t>.</a:t>
            </a:r>
          </a:p>
          <a:p>
            <a:pPr algn="just"/>
            <a:r>
              <a:rPr lang="ru-RU" sz="1600" b="1" dirty="0" smtClean="0">
                <a:solidFill>
                  <a:srgbClr val="C00000"/>
                </a:solidFill>
                <a:latin typeface="Times New Roman" pitchFamily="18" charset="0"/>
                <a:cs typeface="Times New Roman" pitchFamily="18" charset="0"/>
              </a:rPr>
              <a:t>А. Плотность </a:t>
            </a:r>
            <a:r>
              <a:rPr lang="ru-RU" sz="1600" b="1" dirty="0">
                <a:solidFill>
                  <a:schemeClr val="tx1"/>
                </a:solidFill>
                <a:latin typeface="Times New Roman" pitchFamily="18" charset="0"/>
                <a:cs typeface="Times New Roman" pitchFamily="18" charset="0"/>
              </a:rPr>
              <a:t>- отношение массы грунта к занимаемому им объему. </a:t>
            </a:r>
            <a:r>
              <a:rPr lang="ru-RU" sz="1600" b="1" i="1" dirty="0">
                <a:solidFill>
                  <a:srgbClr val="0070C0"/>
                </a:solidFill>
                <a:latin typeface="Times New Roman" pitchFamily="18" charset="0"/>
                <a:cs typeface="Times New Roman" pitchFamily="18" charset="0"/>
              </a:rPr>
              <a:t>Плотность различных грунтов </a:t>
            </a:r>
            <a:r>
              <a:rPr lang="ru-RU" sz="1600" b="1" i="1" dirty="0" smtClean="0">
                <a:solidFill>
                  <a:srgbClr val="0070C0"/>
                </a:solidFill>
                <a:latin typeface="Times New Roman" pitchFamily="18" charset="0"/>
                <a:cs typeface="Times New Roman" pitchFamily="18" charset="0"/>
              </a:rPr>
              <a:t>колеблется </a:t>
            </a:r>
            <a:r>
              <a:rPr lang="ru-RU" sz="1600" b="1" i="1" dirty="0">
                <a:solidFill>
                  <a:srgbClr val="0070C0"/>
                </a:solidFill>
                <a:latin typeface="Times New Roman" pitchFamily="18" charset="0"/>
                <a:cs typeface="Times New Roman" pitchFamily="18" charset="0"/>
              </a:rPr>
              <a:t>в довольно широких пределах и составляет: песчаных и глинистых грунтов-1,5.. .2 т/м</a:t>
            </a:r>
            <a:r>
              <a:rPr lang="ru-RU" sz="1600" b="1" i="1" baseline="30000" dirty="0">
                <a:solidFill>
                  <a:srgbClr val="0070C0"/>
                </a:solidFill>
                <a:latin typeface="Times New Roman" pitchFamily="18" charset="0"/>
                <a:cs typeface="Times New Roman" pitchFamily="18" charset="0"/>
              </a:rPr>
              <a:t>3</a:t>
            </a:r>
            <a:r>
              <a:rPr lang="ru-RU" sz="1600" b="1" i="1" dirty="0">
                <a:solidFill>
                  <a:srgbClr val="0070C0"/>
                </a:solidFill>
                <a:latin typeface="Times New Roman" pitchFamily="18" charset="0"/>
                <a:cs typeface="Times New Roman" pitchFamily="18" charset="0"/>
              </a:rPr>
              <a:t>, песков и су­глинков-1,3 ... 1,7 т/м</a:t>
            </a:r>
            <a:r>
              <a:rPr lang="ru-RU" sz="1600" b="1" i="1" baseline="30000" dirty="0">
                <a:solidFill>
                  <a:srgbClr val="0070C0"/>
                </a:solidFill>
                <a:latin typeface="Times New Roman" pitchFamily="18" charset="0"/>
                <a:cs typeface="Times New Roman" pitchFamily="18" charset="0"/>
              </a:rPr>
              <a:t>3</a:t>
            </a:r>
            <a:r>
              <a:rPr lang="ru-RU" sz="1600" b="1" i="1" dirty="0">
                <a:solidFill>
                  <a:srgbClr val="0070C0"/>
                </a:solidFill>
                <a:latin typeface="Times New Roman" pitchFamily="18" charset="0"/>
                <a:cs typeface="Times New Roman" pitchFamily="18" charset="0"/>
              </a:rPr>
              <a:t>, скальных </a:t>
            </a:r>
            <a:r>
              <a:rPr lang="ru-RU" sz="1600" b="1" i="1" dirty="0" smtClean="0">
                <a:solidFill>
                  <a:srgbClr val="0070C0"/>
                </a:solidFill>
                <a:latin typeface="Times New Roman" pitchFamily="18" charset="0"/>
                <a:cs typeface="Times New Roman" pitchFamily="18" charset="0"/>
              </a:rPr>
              <a:t>неразрыхленных </a:t>
            </a:r>
            <a:r>
              <a:rPr lang="ru-RU" sz="1600" b="1" i="1" dirty="0">
                <a:solidFill>
                  <a:srgbClr val="0070C0"/>
                </a:solidFill>
                <a:latin typeface="Times New Roman" pitchFamily="18" charset="0"/>
                <a:cs typeface="Times New Roman" pitchFamily="18" charset="0"/>
              </a:rPr>
              <a:t>грунтов-до 3 т/м</a:t>
            </a:r>
            <a:r>
              <a:rPr lang="ru-RU" sz="1600" b="1" i="1" baseline="30000" dirty="0">
                <a:solidFill>
                  <a:srgbClr val="0070C0"/>
                </a:solidFill>
                <a:latin typeface="Times New Roman" pitchFamily="18" charset="0"/>
                <a:cs typeface="Times New Roman" pitchFamily="18" charset="0"/>
              </a:rPr>
              <a:t>3</a:t>
            </a:r>
            <a:r>
              <a:rPr lang="ru-RU" sz="1600" b="1" i="1" dirty="0">
                <a:solidFill>
                  <a:srgbClr val="0070C0"/>
                </a:solidFill>
                <a:latin typeface="Times New Roman" pitchFamily="18" charset="0"/>
                <a:cs typeface="Times New Roman" pitchFamily="18" charset="0"/>
              </a:rPr>
              <a:t>, щебня и гравия-1,3- - -1,8 т/м</a:t>
            </a:r>
            <a:r>
              <a:rPr lang="ru-RU" sz="1600" b="1" i="1" baseline="30000" dirty="0">
                <a:solidFill>
                  <a:srgbClr val="0070C0"/>
                </a:solidFill>
                <a:latin typeface="Times New Roman" pitchFamily="18" charset="0"/>
                <a:cs typeface="Times New Roman" pitchFamily="18" charset="0"/>
              </a:rPr>
              <a:t>3</a:t>
            </a:r>
            <a:r>
              <a:rPr lang="ru-RU" sz="1600" b="1" i="1" dirty="0">
                <a:solidFill>
                  <a:srgbClr val="0070C0"/>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Плотность </a:t>
            </a:r>
            <a:r>
              <a:rPr lang="ru-RU" sz="1600" b="1" dirty="0">
                <a:solidFill>
                  <a:schemeClr val="tx1"/>
                </a:solidFill>
                <a:latin typeface="Times New Roman" pitchFamily="18" charset="0"/>
                <a:cs typeface="Times New Roman" pitchFamily="18" charset="0"/>
              </a:rPr>
              <a:t>обязательно учитывают при подсчете числа машин для </a:t>
            </a:r>
            <a:r>
              <a:rPr lang="ru-RU" sz="1600" b="1" dirty="0" smtClean="0">
                <a:solidFill>
                  <a:schemeClr val="tx1"/>
                </a:solidFill>
                <a:latin typeface="Times New Roman" pitchFamily="18" charset="0"/>
                <a:cs typeface="Times New Roman" pitchFamily="18" charset="0"/>
              </a:rPr>
              <a:t>транспортировки </a:t>
            </a:r>
            <a:r>
              <a:rPr lang="ru-RU" sz="1600" b="1" dirty="0">
                <a:solidFill>
                  <a:schemeClr val="tx1"/>
                </a:solidFill>
                <a:latin typeface="Times New Roman" pitchFamily="18" charset="0"/>
                <a:cs typeface="Times New Roman" pitchFamily="18" charset="0"/>
              </a:rPr>
              <a:t>грунта</a:t>
            </a:r>
            <a:r>
              <a:rPr lang="ru-RU" sz="1600" b="1" dirty="0" smtClean="0">
                <a:solidFill>
                  <a:schemeClr val="tx1"/>
                </a:solidFill>
                <a:latin typeface="Times New Roman" pitchFamily="18" charset="0"/>
                <a:cs typeface="Times New Roman" pitchFamily="18" charset="0"/>
              </a:rPr>
              <a:t>.</a:t>
            </a:r>
          </a:p>
          <a:p>
            <a:pPr algn="just"/>
            <a:r>
              <a:rPr lang="ru-RU" sz="1600" b="1" dirty="0" smtClean="0">
                <a:solidFill>
                  <a:srgbClr val="C00000"/>
                </a:solidFill>
                <a:latin typeface="Times New Roman" pitchFamily="18" charset="0"/>
                <a:cs typeface="Times New Roman" pitchFamily="18" charset="0"/>
              </a:rPr>
              <a:t>Б.</a:t>
            </a:r>
            <a:r>
              <a:rPr lang="ru-RU" sz="1600" b="1" dirty="0">
                <a:solidFill>
                  <a:srgbClr val="C00000"/>
                </a:solidFill>
                <a:latin typeface="Times New Roman" pitchFamily="18" charset="0"/>
                <a:cs typeface="Times New Roman" pitchFamily="18" charset="0"/>
              </a:rPr>
              <a:t> Влажность </a:t>
            </a:r>
            <a:r>
              <a:rPr lang="ru-RU" sz="1600" b="1" dirty="0">
                <a:solidFill>
                  <a:schemeClr val="tx1"/>
                </a:solidFill>
                <a:latin typeface="Times New Roman" pitchFamily="18" charset="0"/>
                <a:cs typeface="Times New Roman" pitchFamily="18" charset="0"/>
              </a:rPr>
              <a:t>характеризует собой степень насыщения грунтов водой по массе. Ее определяют по </a:t>
            </a:r>
            <a:r>
              <a:rPr lang="ru-RU" sz="1600" b="1" dirty="0" smtClean="0">
                <a:solidFill>
                  <a:schemeClr val="tx1"/>
                </a:solidFill>
                <a:latin typeface="Times New Roman" pitchFamily="18" charset="0"/>
                <a:cs typeface="Times New Roman" pitchFamily="18" charset="0"/>
              </a:rPr>
              <a:t>формуле:                              где </a:t>
            </a:r>
            <a:r>
              <a:rPr lang="en-US" sz="1600" b="1" dirty="0" smtClean="0">
                <a:solidFill>
                  <a:schemeClr val="tx1"/>
                </a:solidFill>
                <a:latin typeface="Times New Roman" pitchFamily="18" charset="0"/>
                <a:cs typeface="Times New Roman" pitchFamily="18" charset="0"/>
              </a:rPr>
              <a:t>g</a:t>
            </a:r>
            <a:r>
              <a:rPr lang="ru-RU" sz="1600" b="1" baseline="-25000" dirty="0" smtClean="0">
                <a:solidFill>
                  <a:schemeClr val="tx1"/>
                </a:solidFill>
                <a:latin typeface="Times New Roman" pitchFamily="18" charset="0"/>
                <a:cs typeface="Times New Roman" pitchFamily="18" charset="0"/>
              </a:rPr>
              <a:t>в</a:t>
            </a:r>
            <a:r>
              <a:rPr lang="ru-RU" sz="1600" b="1" dirty="0" smtClean="0">
                <a:solidFill>
                  <a:schemeClr val="tx1"/>
                </a:solidFill>
                <a:latin typeface="Times New Roman" pitchFamily="18" charset="0"/>
                <a:cs typeface="Times New Roman" pitchFamily="18" charset="0"/>
              </a:rPr>
              <a:t>-</a:t>
            </a:r>
            <a:r>
              <a:rPr lang="en-US" sz="1600" b="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масса </a:t>
            </a:r>
            <a:r>
              <a:rPr lang="ru-RU" sz="1600" b="1" dirty="0">
                <a:solidFill>
                  <a:schemeClr val="tx1"/>
                </a:solidFill>
                <a:latin typeface="Times New Roman" pitchFamily="18" charset="0"/>
                <a:cs typeface="Times New Roman" pitchFamily="18" charset="0"/>
              </a:rPr>
              <a:t>грунта до просушивания; </a:t>
            </a:r>
            <a:r>
              <a:rPr lang="en-US" sz="1600" b="1" dirty="0" err="1" smtClean="0">
                <a:solidFill>
                  <a:schemeClr val="tx1"/>
                </a:solidFill>
                <a:latin typeface="Times New Roman" pitchFamily="18" charset="0"/>
                <a:cs typeface="Times New Roman" pitchFamily="18" charset="0"/>
              </a:rPr>
              <a:t>g</a:t>
            </a:r>
            <a:r>
              <a:rPr lang="en-US" sz="1200" b="1" dirty="0" err="1" smtClean="0">
                <a:solidFill>
                  <a:schemeClr val="tx1"/>
                </a:solidFill>
                <a:latin typeface="Times New Roman" pitchFamily="18" charset="0"/>
                <a:cs typeface="Times New Roman" pitchFamily="18" charset="0"/>
              </a:rPr>
              <a:t>c</a:t>
            </a:r>
            <a:r>
              <a:rPr lang="en-US" sz="1200" b="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a:t>
            </a:r>
            <a:r>
              <a:rPr lang="en-US" sz="1600" b="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масса </a:t>
            </a:r>
            <a:r>
              <a:rPr lang="ru-RU" sz="1600" b="1" dirty="0">
                <a:solidFill>
                  <a:schemeClr val="tx1"/>
                </a:solidFill>
                <a:latin typeface="Times New Roman" pitchFamily="18" charset="0"/>
                <a:cs typeface="Times New Roman" pitchFamily="18" charset="0"/>
              </a:rPr>
              <a:t>сухого грунта</a:t>
            </a:r>
            <a:r>
              <a:rPr lang="ru-RU" sz="1600" b="1" dirty="0" smtClean="0">
                <a:solidFill>
                  <a:schemeClr val="tx1"/>
                </a:solidFill>
                <a:latin typeface="Times New Roman" pitchFamily="18" charset="0"/>
                <a:cs typeface="Times New Roman" pitchFamily="18" charset="0"/>
              </a:rPr>
              <a:t>.</a:t>
            </a:r>
            <a:endParaRPr lang="en-US" sz="1600" b="1" dirty="0" smtClean="0">
              <a:solidFill>
                <a:schemeClr val="tx1"/>
              </a:solidFill>
              <a:latin typeface="Times New Roman" pitchFamily="18" charset="0"/>
              <a:cs typeface="Times New Roman" pitchFamily="18" charset="0"/>
            </a:endParaRPr>
          </a:p>
          <a:p>
            <a:pPr algn="just"/>
            <a:r>
              <a:rPr lang="ru-RU" sz="1600" b="1" dirty="0" smtClean="0">
                <a:solidFill>
                  <a:schemeClr val="tx1"/>
                </a:solidFill>
                <a:latin typeface="Times New Roman" pitchFamily="18" charset="0"/>
                <a:cs typeface="Times New Roman" pitchFamily="18" charset="0"/>
              </a:rPr>
              <a:t>Принято </a:t>
            </a:r>
            <a:r>
              <a:rPr lang="en-US" sz="1600" b="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считать </a:t>
            </a:r>
            <a:r>
              <a:rPr lang="ru-RU" sz="1600" b="1" dirty="0">
                <a:solidFill>
                  <a:schemeClr val="tx1"/>
                </a:solidFill>
                <a:latin typeface="Times New Roman" pitchFamily="18" charset="0"/>
                <a:cs typeface="Times New Roman" pitchFamily="18" charset="0"/>
              </a:rPr>
              <a:t>грунты с </a:t>
            </a:r>
            <a:r>
              <a:rPr lang="ru-RU" sz="1600" b="1" dirty="0" smtClean="0">
                <a:solidFill>
                  <a:schemeClr val="tx1"/>
                </a:solidFill>
                <a:latin typeface="Times New Roman" pitchFamily="18" charset="0"/>
                <a:cs typeface="Times New Roman" pitchFamily="18" charset="0"/>
              </a:rPr>
              <a:t>влажностью </a:t>
            </a:r>
            <a:r>
              <a:rPr lang="ru-RU" sz="1600" b="1" dirty="0">
                <a:solidFill>
                  <a:schemeClr val="tx1"/>
                </a:solidFill>
                <a:latin typeface="Times New Roman" pitchFamily="18" charset="0"/>
                <a:cs typeface="Times New Roman" pitchFamily="18" charset="0"/>
              </a:rPr>
              <a:t>до 5% сухими, 5 ... 30% -</a:t>
            </a:r>
            <a:r>
              <a:rPr lang="ru-RU" sz="1600" b="1" dirty="0" smtClean="0">
                <a:solidFill>
                  <a:schemeClr val="tx1"/>
                </a:solidFill>
                <a:latin typeface="Times New Roman" pitchFamily="18" charset="0"/>
                <a:cs typeface="Times New Roman" pitchFamily="18" charset="0"/>
              </a:rPr>
              <a:t>нормальной </a:t>
            </a:r>
            <a:r>
              <a:rPr lang="ru-RU" sz="1600" b="1" dirty="0">
                <a:solidFill>
                  <a:schemeClr val="tx1"/>
                </a:solidFill>
                <a:latin typeface="Times New Roman" pitchFamily="18" charset="0"/>
                <a:cs typeface="Times New Roman" pitchFamily="18" charset="0"/>
              </a:rPr>
              <a:t>влажности, свыше 30</a:t>
            </a:r>
            <a:r>
              <a:rPr lang="ru-RU" sz="1600" b="1" dirty="0" smtClean="0">
                <a:solidFill>
                  <a:schemeClr val="tx1"/>
                </a:solidFill>
                <a:latin typeface="Times New Roman" pitchFamily="18" charset="0"/>
                <a:cs typeface="Times New Roman" pitchFamily="18" charset="0"/>
              </a:rPr>
              <a:t>%-</a:t>
            </a:r>
            <a:r>
              <a:rPr lang="ru-RU" sz="1600" b="1" dirty="0">
                <a:solidFill>
                  <a:schemeClr val="tx1"/>
                </a:solidFill>
                <a:latin typeface="Times New Roman" pitchFamily="18" charset="0"/>
                <a:cs typeface="Times New Roman" pitchFamily="18" charset="0"/>
              </a:rPr>
              <a:t>мокрыми. Влажность грунтов </a:t>
            </a:r>
            <a:r>
              <a:rPr lang="ru-RU" sz="1600" b="1" dirty="0" smtClean="0">
                <a:solidFill>
                  <a:schemeClr val="tx1"/>
                </a:solidFill>
                <a:latin typeface="Times New Roman" pitchFamily="18" charset="0"/>
                <a:cs typeface="Times New Roman" pitchFamily="18" charset="0"/>
              </a:rPr>
              <a:t>оказывает </a:t>
            </a:r>
            <a:r>
              <a:rPr lang="ru-RU" sz="1600" b="1" dirty="0">
                <a:solidFill>
                  <a:schemeClr val="tx1"/>
                </a:solidFill>
                <a:latin typeface="Times New Roman" pitchFamily="18" charset="0"/>
                <a:cs typeface="Times New Roman" pitchFamily="18" charset="0"/>
              </a:rPr>
              <a:t>большое влияние на </a:t>
            </a:r>
            <a:r>
              <a:rPr lang="ru-RU" sz="1600" b="1" dirty="0" smtClean="0">
                <a:solidFill>
                  <a:schemeClr val="tx1"/>
                </a:solidFill>
                <a:latin typeface="Times New Roman" pitchFamily="18" charset="0"/>
                <a:cs typeface="Times New Roman" pitchFamily="18" charset="0"/>
              </a:rPr>
              <a:t>трудоемкость </a:t>
            </a:r>
            <a:r>
              <a:rPr lang="ru-RU" sz="1600" b="1" dirty="0">
                <a:solidFill>
                  <a:schemeClr val="tx1"/>
                </a:solidFill>
                <a:latin typeface="Times New Roman" pitchFamily="18" charset="0"/>
                <a:cs typeface="Times New Roman" pitchFamily="18" charset="0"/>
              </a:rPr>
              <a:t>их разработки, а также на их объемную плотность при </a:t>
            </a:r>
            <a:r>
              <a:rPr lang="ru-RU" sz="1600" b="1" dirty="0" smtClean="0">
                <a:solidFill>
                  <a:schemeClr val="tx1"/>
                </a:solidFill>
                <a:latin typeface="Times New Roman" pitchFamily="18" charset="0"/>
                <a:cs typeface="Times New Roman" pitchFamily="18" charset="0"/>
              </a:rPr>
              <a:t>транспортировке.</a:t>
            </a:r>
            <a:endParaRPr lang="en-US" sz="1600" b="1" dirty="0" smtClean="0">
              <a:solidFill>
                <a:schemeClr val="tx1"/>
              </a:solidFill>
              <a:latin typeface="Times New Roman" pitchFamily="18" charset="0"/>
              <a:cs typeface="Times New Roman" pitchFamily="18" charset="0"/>
            </a:endParaRPr>
          </a:p>
          <a:p>
            <a:pPr algn="just"/>
            <a:r>
              <a:rPr lang="ru-RU" sz="1600" b="1" dirty="0" smtClean="0">
                <a:solidFill>
                  <a:srgbClr val="C00000"/>
                </a:solidFill>
                <a:latin typeface="Times New Roman" pitchFamily="18" charset="0"/>
                <a:cs typeface="Times New Roman" pitchFamily="18" charset="0"/>
              </a:rPr>
              <a:t>В. Разрыхляемость </a:t>
            </a:r>
            <a:r>
              <a:rPr lang="ru-RU" sz="1600" b="1" dirty="0">
                <a:solidFill>
                  <a:schemeClr val="tx1"/>
                </a:solidFill>
                <a:latin typeface="Times New Roman" pitchFamily="18" charset="0"/>
                <a:cs typeface="Times New Roman" pitchFamily="18" charset="0"/>
              </a:rPr>
              <a:t>определяет </a:t>
            </a:r>
            <a:r>
              <a:rPr lang="ru-RU" sz="1600" b="1" dirty="0" smtClean="0">
                <a:solidFill>
                  <a:schemeClr val="tx1"/>
                </a:solidFill>
                <a:latin typeface="Times New Roman" pitchFamily="18" charset="0"/>
                <a:cs typeface="Times New Roman" pitchFamily="18" charset="0"/>
              </a:rPr>
              <a:t>степень </a:t>
            </a:r>
            <a:r>
              <a:rPr lang="ru-RU" sz="1600" b="1" dirty="0">
                <a:solidFill>
                  <a:schemeClr val="tx1"/>
                </a:solidFill>
                <a:latin typeface="Times New Roman" pitchFamily="18" charset="0"/>
                <a:cs typeface="Times New Roman" pitchFamily="18" charset="0"/>
              </a:rPr>
              <a:t>увеличения объема грунта при разработке вследствие потери связи между частицами и переориентации их в пространстве относительно друг друга. Разрыхляемость </a:t>
            </a:r>
            <a:r>
              <a:rPr lang="ru-RU" sz="1600" b="1" dirty="0" smtClean="0">
                <a:solidFill>
                  <a:schemeClr val="tx1"/>
                </a:solidFill>
                <a:latin typeface="Times New Roman" pitchFamily="18" charset="0"/>
                <a:cs typeface="Times New Roman" pitchFamily="18" charset="0"/>
              </a:rPr>
              <a:t>характеризуется </a:t>
            </a:r>
            <a:r>
              <a:rPr lang="ru-RU" sz="1600" b="1" dirty="0">
                <a:solidFill>
                  <a:schemeClr val="tx1"/>
                </a:solidFill>
                <a:latin typeface="Times New Roman" pitchFamily="18" charset="0"/>
                <a:cs typeface="Times New Roman" pitchFamily="18" charset="0"/>
              </a:rPr>
              <a:t>коэффициентами </a:t>
            </a:r>
            <a:r>
              <a:rPr lang="ru-RU" sz="1600" b="1" dirty="0" smtClean="0">
                <a:solidFill>
                  <a:schemeClr val="tx1"/>
                </a:solidFill>
                <a:latin typeface="Times New Roman" pitchFamily="18" charset="0"/>
                <a:cs typeface="Times New Roman" pitchFamily="18" charset="0"/>
              </a:rPr>
              <a:t>первоначального </a:t>
            </a:r>
            <a:r>
              <a:rPr lang="ru-RU" sz="1600" b="1" dirty="0" err="1">
                <a:solidFill>
                  <a:schemeClr val="tx1"/>
                </a:solidFill>
                <a:latin typeface="Times New Roman" pitchFamily="18" charset="0"/>
                <a:cs typeface="Times New Roman" pitchFamily="18" charset="0"/>
              </a:rPr>
              <a:t>К</a:t>
            </a:r>
            <a:r>
              <a:rPr lang="ru-RU" sz="1600" b="1" baseline="-25000" dirty="0" err="1">
                <a:solidFill>
                  <a:schemeClr val="tx1"/>
                </a:solidFill>
                <a:latin typeface="Times New Roman" pitchFamily="18" charset="0"/>
                <a:cs typeface="Times New Roman" pitchFamily="18" charset="0"/>
              </a:rPr>
              <a:t>р</a:t>
            </a:r>
            <a:r>
              <a:rPr lang="ru-RU" sz="1600" b="1" dirty="0">
                <a:solidFill>
                  <a:schemeClr val="tx1"/>
                </a:solidFill>
                <a:latin typeface="Times New Roman" pitchFamily="18" charset="0"/>
                <a:cs typeface="Times New Roman" pitchFamily="18" charset="0"/>
              </a:rPr>
              <a:t> и остаточного К</a:t>
            </a:r>
            <a:r>
              <a:rPr lang="ru-RU" sz="1200" b="1" baseline="-25000" dirty="0">
                <a:solidFill>
                  <a:schemeClr val="tx1"/>
                </a:solidFill>
                <a:latin typeface="Times New Roman" pitchFamily="18" charset="0"/>
                <a:cs typeface="Times New Roman" pitchFamily="18" charset="0"/>
              </a:rPr>
              <a:t>О</a:t>
            </a:r>
            <a:r>
              <a:rPr lang="ru-RU" sz="1200" b="1" dirty="0">
                <a:solidFill>
                  <a:schemeClr val="tx1"/>
                </a:solidFill>
                <a:latin typeface="Times New Roman" pitchFamily="18" charset="0"/>
                <a:cs typeface="Times New Roman" pitchFamily="18" charset="0"/>
              </a:rPr>
              <a:t>.</a:t>
            </a:r>
            <a:r>
              <a:rPr lang="ru-RU" sz="1200" b="1" baseline="-25000" dirty="0">
                <a:solidFill>
                  <a:schemeClr val="tx1"/>
                </a:solidFill>
                <a:latin typeface="Times New Roman" pitchFamily="18" charset="0"/>
                <a:cs typeface="Times New Roman" pitchFamily="18" charset="0"/>
              </a:rPr>
              <a:t>Р</a:t>
            </a:r>
            <a:r>
              <a:rPr lang="ru-RU" sz="1600" b="1" dirty="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разрыхления. Коэффициент</a:t>
            </a:r>
            <a:r>
              <a:rPr lang="ru-RU" sz="1600" b="1" dirty="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первоначального </a:t>
            </a:r>
            <a:r>
              <a:rPr lang="ru-RU" sz="1600" b="1" dirty="0">
                <a:solidFill>
                  <a:schemeClr val="tx1"/>
                </a:solidFill>
                <a:latin typeface="Times New Roman" pitchFamily="18" charset="0"/>
                <a:cs typeface="Times New Roman" pitchFamily="18" charset="0"/>
              </a:rPr>
              <a:t>разрыхления </a:t>
            </a:r>
            <a:r>
              <a:rPr lang="ru-RU" sz="1600" b="1" dirty="0" smtClean="0">
                <a:solidFill>
                  <a:schemeClr val="tx1"/>
                </a:solidFill>
                <a:latin typeface="Times New Roman" pitchFamily="18" charset="0"/>
                <a:cs typeface="Times New Roman" pitchFamily="18" charset="0"/>
              </a:rPr>
              <a:t>показывает</a:t>
            </a:r>
            <a:r>
              <a:rPr lang="ru-RU" sz="1600" b="1" dirty="0">
                <a:solidFill>
                  <a:schemeClr val="tx1"/>
                </a:solidFill>
                <a:latin typeface="Times New Roman" pitchFamily="18" charset="0"/>
                <a:cs typeface="Times New Roman" pitchFamily="18" charset="0"/>
              </a:rPr>
              <a:t>, насколько увеличивается объем грунта при разработке по сравнению с объемом его в естественном </a:t>
            </a:r>
            <a:r>
              <a:rPr lang="ru-RU" sz="1600" b="1" dirty="0" smtClean="0">
                <a:solidFill>
                  <a:schemeClr val="tx1"/>
                </a:solidFill>
                <a:latin typeface="Times New Roman" pitchFamily="18" charset="0"/>
                <a:cs typeface="Times New Roman" pitchFamily="18" charset="0"/>
              </a:rPr>
              <a:t>плотном </a:t>
            </a:r>
            <a:r>
              <a:rPr lang="ru-RU" sz="1600" b="1" dirty="0">
                <a:solidFill>
                  <a:schemeClr val="tx1"/>
                </a:solidFill>
                <a:latin typeface="Times New Roman" pitchFamily="18" charset="0"/>
                <a:cs typeface="Times New Roman" pitchFamily="18" charset="0"/>
              </a:rPr>
              <a:t>состоянии, и определяется по </a:t>
            </a:r>
            <a:r>
              <a:rPr lang="ru-RU" sz="1600" b="1" dirty="0" smtClean="0">
                <a:solidFill>
                  <a:schemeClr val="tx1"/>
                </a:solidFill>
                <a:latin typeface="Times New Roman" pitchFamily="18" charset="0"/>
                <a:cs typeface="Times New Roman" pitchFamily="18" charset="0"/>
              </a:rPr>
              <a:t>формуле:                     где </a:t>
            </a:r>
            <a:r>
              <a:rPr lang="en-US" sz="1600" b="1" i="1" dirty="0" smtClean="0">
                <a:solidFill>
                  <a:schemeClr val="tx1"/>
                </a:solidFill>
                <a:latin typeface="Times New Roman" pitchFamily="18" charset="0"/>
                <a:cs typeface="Times New Roman" pitchFamily="18" charset="0"/>
              </a:rPr>
              <a:t>V</a:t>
            </a:r>
            <a:r>
              <a:rPr lang="ru-RU" sz="1600" b="1" i="1" baseline="-25000" dirty="0" err="1" smtClean="0">
                <a:solidFill>
                  <a:schemeClr val="tx1"/>
                </a:solidFill>
                <a:latin typeface="Times New Roman" pitchFamily="18" charset="0"/>
                <a:cs typeface="Times New Roman" pitchFamily="18" charset="0"/>
              </a:rPr>
              <a:t>р</a:t>
            </a:r>
            <a:r>
              <a:rPr lang="en-US" sz="1600" b="1" i="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-объем, занимаемый разработанным грунтом, м</a:t>
            </a:r>
            <a:r>
              <a:rPr lang="ru-RU" sz="1600" b="1" baseline="30000" dirty="0" smtClean="0">
                <a:solidFill>
                  <a:schemeClr val="tx1"/>
                </a:solidFill>
                <a:latin typeface="Times New Roman" pitchFamily="18" charset="0"/>
                <a:cs typeface="Times New Roman" pitchFamily="18" charset="0"/>
              </a:rPr>
              <a:t>5</a:t>
            </a:r>
            <a:r>
              <a:rPr lang="ru-RU" sz="1600" b="1" dirty="0" smtClean="0">
                <a:solidFill>
                  <a:schemeClr val="tx1"/>
                </a:solidFill>
                <a:latin typeface="Times New Roman" pitchFamily="18" charset="0"/>
                <a:cs typeface="Times New Roman" pitchFamily="18" charset="0"/>
              </a:rPr>
              <a:t>; </a:t>
            </a:r>
            <a:r>
              <a:rPr lang="en-US" sz="1600" b="1" i="1" dirty="0" err="1" smtClean="0">
                <a:solidFill>
                  <a:schemeClr val="tx1"/>
                </a:solidFill>
                <a:latin typeface="Times New Roman" pitchFamily="18" charset="0"/>
                <a:cs typeface="Times New Roman" pitchFamily="18" charset="0"/>
              </a:rPr>
              <a:t>V</a:t>
            </a:r>
            <a:r>
              <a:rPr lang="en-US" sz="1600" b="1" i="1" baseline="-25000" dirty="0" err="1" smtClean="0">
                <a:solidFill>
                  <a:schemeClr val="tx1"/>
                </a:solidFill>
                <a:latin typeface="Times New Roman" pitchFamily="18" charset="0"/>
                <a:cs typeface="Times New Roman" pitchFamily="18" charset="0"/>
              </a:rPr>
              <a:t>c</a:t>
            </a:r>
            <a:r>
              <a:rPr lang="ru-RU" sz="1600" b="1" i="1" dirty="0" smtClean="0">
                <a:solidFill>
                  <a:schemeClr val="tx1"/>
                </a:solidFill>
                <a:latin typeface="Times New Roman" pitchFamily="18" charset="0"/>
                <a:cs typeface="Times New Roman" pitchFamily="18" charset="0"/>
              </a:rPr>
              <a:t>—</a:t>
            </a:r>
            <a:r>
              <a:rPr lang="ru-RU" sz="1600" b="1" dirty="0" smtClean="0">
                <a:solidFill>
                  <a:schemeClr val="tx1"/>
                </a:solidFill>
                <a:latin typeface="Times New Roman" pitchFamily="18" charset="0"/>
                <a:cs typeface="Times New Roman" pitchFamily="18" charset="0"/>
              </a:rPr>
              <a:t>объем того же                              грунта в естественном состоянии, м</a:t>
            </a:r>
            <a:r>
              <a:rPr lang="ru-RU" sz="1600" b="1" baseline="30000" dirty="0" smtClean="0">
                <a:solidFill>
                  <a:schemeClr val="tx1"/>
                </a:solidFill>
                <a:latin typeface="Times New Roman" pitchFamily="18" charset="0"/>
                <a:cs typeface="Times New Roman" pitchFamily="18" charset="0"/>
              </a:rPr>
              <a:t>3</a:t>
            </a:r>
            <a:r>
              <a:rPr lang="ru-RU" sz="1600" b="1" dirty="0" smtClean="0">
                <a:solidFill>
                  <a:schemeClr val="tx1"/>
                </a:solidFill>
                <a:latin typeface="Times New Roman" pitchFamily="18" charset="0"/>
                <a:cs typeface="Times New Roman" pitchFamily="18" charset="0"/>
              </a:rPr>
              <a:t>.</a:t>
            </a:r>
            <a:r>
              <a:rPr lang="ru-RU" sz="1600" dirty="0" smtClean="0"/>
              <a:t> </a:t>
            </a:r>
            <a:r>
              <a:rPr lang="ru-RU" sz="1600" b="1" dirty="0" smtClean="0">
                <a:solidFill>
                  <a:schemeClr val="tx1"/>
                </a:solidFill>
                <a:latin typeface="Times New Roman" pitchFamily="18" charset="0"/>
                <a:cs typeface="Times New Roman" pitchFamily="18" charset="0"/>
              </a:rPr>
              <a:t>Для песчаных грунтов этот коэффициент составляет 1,08... 1,17, суглинистых-1,14... 1,28, глин-1,24... 1,3. Чем больше коэффициент разрыхления грунта, тем меньше его масса в разрыхленном состоянии и тем больше его объем в случае необходимости транспортировки.</a:t>
            </a:r>
          </a:p>
          <a:p>
            <a:pPr algn="just"/>
            <a:endParaRPr lang="ru-RU" sz="1600" b="1" dirty="0" smtClean="0">
              <a:solidFill>
                <a:schemeClr val="tx1"/>
              </a:solidFill>
              <a:latin typeface="Times New Roman" pitchFamily="18" charset="0"/>
              <a:cs typeface="Times New Roman" pitchFamily="18" charset="0"/>
            </a:endParaRPr>
          </a:p>
          <a:p>
            <a:pPr algn="just"/>
            <a:r>
              <a:rPr lang="ru-RU" sz="1600" b="1" dirty="0" smtClean="0">
                <a:solidFill>
                  <a:schemeClr val="tx1"/>
                </a:solidFill>
                <a:latin typeface="Times New Roman" pitchFamily="18" charset="0"/>
                <a:cs typeface="Times New Roman" pitchFamily="18" charset="0"/>
              </a:rPr>
              <a:t> </a:t>
            </a:r>
          </a:p>
          <a:p>
            <a:pPr algn="just"/>
            <a:endParaRPr lang="ru-RU" sz="1600" b="1" dirty="0" smtClean="0">
              <a:solidFill>
                <a:schemeClr val="tx1"/>
              </a:solidFill>
              <a:latin typeface="Times New Roman" pitchFamily="18" charset="0"/>
              <a:cs typeface="Times New Roman" pitchFamily="18" charset="0"/>
            </a:endParaRPr>
          </a:p>
          <a:p>
            <a:pPr algn="just"/>
            <a:endParaRPr lang="ru-RU" sz="1600" b="1" dirty="0" smtClean="0">
              <a:solidFill>
                <a:schemeClr val="tx1"/>
              </a:solidFill>
              <a:latin typeface="Times New Roman" pitchFamily="18" charset="0"/>
              <a:cs typeface="Times New Roman" pitchFamily="18" charset="0"/>
            </a:endParaRPr>
          </a:p>
          <a:p>
            <a:pPr algn="just"/>
            <a:endParaRPr lang="ru-RU" sz="1600" b="1" dirty="0">
              <a:solidFill>
                <a:schemeClr val="tx1"/>
              </a:solidFill>
              <a:latin typeface="Times New Roman" pitchFamily="18" charset="0"/>
              <a:cs typeface="Times New Roman" pitchFamily="18" charset="0"/>
            </a:endParaRPr>
          </a:p>
          <a:p>
            <a:pPr algn="just"/>
            <a:endParaRPr lang="ru-RU" sz="1600" b="1" dirty="0">
              <a:solidFill>
                <a:schemeClr val="tx1"/>
              </a:solidFill>
              <a:latin typeface="Times New Roman" pitchFamily="18" charset="0"/>
              <a:cs typeface="Times New Roman" pitchFamily="18" charset="0"/>
            </a:endParaRPr>
          </a:p>
        </p:txBody>
      </p:sp>
      <p:pic>
        <p:nvPicPr>
          <p:cNvPr id="5" name="Рисунок 4"/>
          <p:cNvPicPr/>
          <p:nvPr/>
        </p:nvPicPr>
        <p:blipFill>
          <a:blip r:embed="rId3" cstate="print"/>
          <a:srcRect/>
          <a:stretch>
            <a:fillRect/>
          </a:stretch>
        </p:blipFill>
        <p:spPr bwMode="auto">
          <a:xfrm>
            <a:off x="1285852" y="3500438"/>
            <a:ext cx="1214446" cy="428628"/>
          </a:xfrm>
          <a:prstGeom prst="rect">
            <a:avLst/>
          </a:prstGeom>
          <a:noFill/>
          <a:ln w="12700">
            <a:solidFill>
              <a:schemeClr val="tx1"/>
            </a:solidFill>
            <a:miter lim="800000"/>
            <a:headEnd/>
            <a:tailEnd/>
          </a:ln>
        </p:spPr>
      </p:pic>
      <p:pic>
        <p:nvPicPr>
          <p:cNvPr id="6" name="Рисунок 5"/>
          <p:cNvPicPr/>
          <p:nvPr/>
        </p:nvPicPr>
        <p:blipFill>
          <a:blip r:embed="rId4" cstate="print"/>
          <a:srcRect/>
          <a:stretch>
            <a:fillRect/>
          </a:stretch>
        </p:blipFill>
        <p:spPr bwMode="auto">
          <a:xfrm>
            <a:off x="4786314" y="5715016"/>
            <a:ext cx="1643074" cy="428628"/>
          </a:xfrm>
          <a:prstGeom prst="rect">
            <a:avLst/>
          </a:prstGeom>
          <a:noFill/>
          <a:ln w="19050">
            <a:solidFill>
              <a:schemeClr val="tx1"/>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600" b="1" dirty="0" smtClean="0">
                <a:solidFill>
                  <a:srgbClr val="C00000"/>
                </a:solidFill>
                <a:latin typeface="Times New Roman" pitchFamily="18" charset="0"/>
                <a:cs typeface="Times New Roman" pitchFamily="18" charset="0"/>
              </a:rPr>
              <a:t>Г. Коэффициент остаточного разрыхления </a:t>
            </a:r>
            <a:r>
              <a:rPr lang="ru-RU" sz="1600" b="1" dirty="0" smtClean="0">
                <a:solidFill>
                  <a:schemeClr val="tx1"/>
                </a:solidFill>
                <a:latin typeface="Times New Roman" pitchFamily="18" charset="0"/>
                <a:cs typeface="Times New Roman" pitchFamily="18" charset="0"/>
              </a:rPr>
              <a:t>показывает, насколько больше объем грунта после его </a:t>
            </a:r>
            <a:r>
              <a:rPr lang="ru-RU" sz="1600" b="1" dirty="0" smtClean="0">
                <a:solidFill>
                  <a:schemeClr val="tx1"/>
                </a:solidFill>
              </a:rPr>
              <a:t>уплотнения тем или иным способом по сравнению с его объемом в естественном плотном состоянии. Этот коэффициент определяют по </a:t>
            </a:r>
            <a:r>
              <a:rPr lang="ru-RU" sz="1600" b="1" dirty="0" smtClean="0">
                <a:solidFill>
                  <a:schemeClr val="tx1"/>
                </a:solidFill>
                <a:latin typeface="Times New Roman" pitchFamily="18" charset="0"/>
                <a:cs typeface="Times New Roman" pitchFamily="18" charset="0"/>
              </a:rPr>
              <a:t>формуле:                              где </a:t>
            </a:r>
            <a:r>
              <a:rPr lang="en-US" sz="1600" b="1" dirty="0" smtClean="0">
                <a:solidFill>
                  <a:schemeClr val="tx1"/>
                </a:solidFill>
                <a:latin typeface="Times New Roman" pitchFamily="18" charset="0"/>
                <a:cs typeface="Times New Roman" pitchFamily="18" charset="0"/>
              </a:rPr>
              <a:t>V</a:t>
            </a:r>
            <a:r>
              <a:rPr lang="ru-RU" sz="1200" b="1" dirty="0" err="1" smtClean="0">
                <a:solidFill>
                  <a:schemeClr val="tx1"/>
                </a:solidFill>
                <a:latin typeface="Times New Roman" pitchFamily="18" charset="0"/>
                <a:cs typeface="Times New Roman" pitchFamily="18" charset="0"/>
              </a:rPr>
              <a:t>у</a:t>
            </a:r>
            <a:r>
              <a:rPr lang="ru-RU" sz="1600" b="1" dirty="0" err="1" smtClean="0">
                <a:solidFill>
                  <a:schemeClr val="tx1"/>
                </a:solidFill>
                <a:latin typeface="Times New Roman" pitchFamily="18" charset="0"/>
                <a:cs typeface="Times New Roman" pitchFamily="18" charset="0"/>
              </a:rPr>
              <a:t>-объем</a:t>
            </a:r>
            <a:r>
              <a:rPr lang="ru-RU" sz="1600" b="1" dirty="0" smtClean="0">
                <a:solidFill>
                  <a:schemeClr val="tx1"/>
                </a:solidFill>
                <a:latin typeface="Times New Roman" pitchFamily="18" charset="0"/>
                <a:cs typeface="Times New Roman" pitchFamily="18" charset="0"/>
              </a:rPr>
              <a:t> уплотненного тем или иным принятым способом грунта, м</a:t>
            </a:r>
            <a:r>
              <a:rPr lang="ru-RU" sz="1600" b="1" baseline="30000" dirty="0" smtClean="0">
                <a:solidFill>
                  <a:schemeClr val="tx1"/>
                </a:solidFill>
                <a:latin typeface="Times New Roman" pitchFamily="18" charset="0"/>
                <a:cs typeface="Times New Roman" pitchFamily="18" charset="0"/>
              </a:rPr>
              <a:t>3</a:t>
            </a:r>
            <a:r>
              <a:rPr lang="ru-RU" sz="1600" b="1" dirty="0" smtClean="0">
                <a:solidFill>
                  <a:schemeClr val="tx1"/>
                </a:solidFill>
                <a:latin typeface="Times New Roman" pitchFamily="18" charset="0"/>
                <a:cs typeface="Times New Roman" pitchFamily="18" charset="0"/>
              </a:rPr>
              <a:t>;                             </a:t>
            </a:r>
            <a:r>
              <a:rPr lang="en-US" sz="1600" b="1" dirty="0" smtClean="0">
                <a:solidFill>
                  <a:schemeClr val="tx1"/>
                </a:solidFill>
                <a:latin typeface="Times New Roman" pitchFamily="18" charset="0"/>
                <a:cs typeface="Times New Roman" pitchFamily="18" charset="0"/>
              </a:rPr>
              <a:t>V</a:t>
            </a:r>
            <a:r>
              <a:rPr lang="ru-RU" sz="1600" b="1" baseline="-25000" dirty="0" smtClean="0">
                <a:solidFill>
                  <a:schemeClr val="tx1"/>
                </a:solidFill>
                <a:latin typeface="Times New Roman" pitchFamily="18" charset="0"/>
                <a:cs typeface="Times New Roman" pitchFamily="18" charset="0"/>
              </a:rPr>
              <a:t>е</a:t>
            </a:r>
            <a:r>
              <a:rPr lang="ru-RU" sz="1600" b="1" i="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объем того же грунта и естественном состоянии, м</a:t>
            </a:r>
            <a:r>
              <a:rPr lang="ru-RU" sz="1600" b="1" baseline="30000" dirty="0" smtClean="0">
                <a:solidFill>
                  <a:schemeClr val="tx1"/>
                </a:solidFill>
                <a:latin typeface="Times New Roman" pitchFamily="18" charset="0"/>
                <a:cs typeface="Times New Roman" pitchFamily="18" charset="0"/>
              </a:rPr>
              <a:t>3</a:t>
            </a:r>
            <a:r>
              <a:rPr lang="ru-RU" sz="1600" b="1" dirty="0" smtClean="0">
                <a:solidFill>
                  <a:schemeClr val="tx1"/>
                </a:solidFill>
                <a:latin typeface="Times New Roman" pitchFamily="18" charset="0"/>
                <a:cs typeface="Times New Roman" pitchFamily="18" charset="0"/>
              </a:rPr>
              <a:t>.</a:t>
            </a:r>
          </a:p>
          <a:p>
            <a:pPr algn="just"/>
            <a:r>
              <a:rPr lang="ru-RU" sz="1600" b="1" dirty="0" smtClean="0">
                <a:solidFill>
                  <a:schemeClr val="tx1"/>
                </a:solidFill>
                <a:latin typeface="Times New Roman" pitchFamily="18" charset="0"/>
                <a:cs typeface="Times New Roman" pitchFamily="18" charset="0"/>
              </a:rPr>
              <a:t>     Следует отметить, что коэффициент остаточного разрыхления в значительной степени зависит от вида грунта, способами условий его уплотнения и составляет для песчаных грунтов 1,01 ... 1,025, суглинистых 1,015...1,05, глин-1,04... 1,09.</a:t>
            </a:r>
          </a:p>
          <a:p>
            <a:pPr algn="just"/>
            <a:r>
              <a:rPr lang="ru-RU" sz="1600" b="1" dirty="0" smtClean="0">
                <a:solidFill>
                  <a:srgbClr val="C00000"/>
                </a:solidFill>
                <a:latin typeface="Times New Roman" pitchFamily="18" charset="0"/>
                <a:cs typeface="Times New Roman" pitchFamily="18" charset="0"/>
              </a:rPr>
              <a:t>Д.Угол естественного откоса </a:t>
            </a:r>
            <a:r>
              <a:rPr lang="ru-RU" sz="1600" b="1" dirty="0" smtClean="0">
                <a:solidFill>
                  <a:schemeClr val="tx1"/>
                </a:solidFill>
                <a:latin typeface="Times New Roman" pitchFamily="18" charset="0"/>
                <a:cs typeface="Times New Roman" pitchFamily="18" charset="0"/>
              </a:rPr>
              <a:t>характеризует собой степень связности грунта и его способность сохранять равновесие при разработке в котлованах и траншеях. При отсутствии сил сцепления между частицами грунта наибольший угол естественного откоса равен углу внутреннего трения частиц грунта. Если между частицами грунта сцепление существует, то угол естественного откоса изменяется от максимальной величины в верхней части выемки до минимальной в нижней, приближаясь по значению к углу трения.</a:t>
            </a:r>
          </a:p>
          <a:p>
            <a:pPr algn="just"/>
            <a:r>
              <a:rPr lang="ru-RU" sz="1600" b="1" dirty="0" smtClean="0">
                <a:solidFill>
                  <a:schemeClr val="tx1"/>
                </a:solidFill>
                <a:latin typeface="Times New Roman" pitchFamily="18" charset="0"/>
                <a:cs typeface="Times New Roman" pitchFamily="18" charset="0"/>
              </a:rPr>
              <a:t>     В строительстве принято характеризовать устойчивость грунтов при их разработке </a:t>
            </a:r>
            <a:r>
              <a:rPr lang="ru-RU" sz="1600" b="1" dirty="0" smtClean="0">
                <a:solidFill>
                  <a:srgbClr val="C00000"/>
                </a:solidFill>
                <a:latin typeface="Times New Roman" pitchFamily="18" charset="0"/>
                <a:cs typeface="Times New Roman" pitchFamily="18" charset="0"/>
              </a:rPr>
              <a:t>крутизной откосов</a:t>
            </a:r>
            <a:r>
              <a:rPr lang="ru-RU" sz="1600" b="1" dirty="0" smtClean="0">
                <a:solidFill>
                  <a:schemeClr val="tx1"/>
                </a:solidFill>
                <a:latin typeface="Times New Roman" pitchFamily="18" charset="0"/>
                <a:cs typeface="Times New Roman" pitchFamily="18" charset="0"/>
              </a:rPr>
              <a:t> выемок или насыпей. Этот показатель представляет собой отношение высоты откоса сооружения к его заложению (</a:t>
            </a:r>
            <a:r>
              <a:rPr lang="ru-RU" sz="1600" b="1" dirty="0" smtClean="0">
                <a:solidFill>
                  <a:srgbClr val="FF0000"/>
                </a:solidFill>
                <a:latin typeface="Times New Roman" pitchFamily="18" charset="0"/>
                <a:cs typeface="Times New Roman" pitchFamily="18" charset="0"/>
              </a:rPr>
              <a:t>рис. 1</a:t>
            </a:r>
            <a:r>
              <a:rPr lang="ru-RU" sz="1600" b="1" dirty="0" smtClean="0">
                <a:solidFill>
                  <a:schemeClr val="tx1"/>
                </a:solidFill>
                <a:latin typeface="Times New Roman" pitchFamily="18" charset="0"/>
                <a:cs typeface="Times New Roman" pitchFamily="18" charset="0"/>
              </a:rPr>
              <a:t>) и вычисляется по формуле:                                                    		              </a:t>
            </a:r>
            <a:r>
              <a:rPr lang="ru-RU" sz="1600" b="1" dirty="0" smtClean="0">
                <a:solidFill>
                  <a:schemeClr val="tx1"/>
                </a:solidFill>
              </a:rPr>
              <a:t> </a:t>
            </a:r>
            <a:r>
              <a:rPr lang="ru-RU" sz="1500" b="1" dirty="0" smtClean="0">
                <a:solidFill>
                  <a:schemeClr val="tx1"/>
                </a:solidFill>
              </a:rPr>
              <a:t>где </a:t>
            </a:r>
            <a:r>
              <a:rPr lang="en-US" sz="1500" b="1" dirty="0" smtClean="0">
                <a:solidFill>
                  <a:schemeClr val="tx1"/>
                </a:solidFill>
              </a:rPr>
              <a:t>m</a:t>
            </a:r>
            <a:r>
              <a:rPr lang="ru-RU" sz="1500" b="1" dirty="0" smtClean="0">
                <a:solidFill>
                  <a:schemeClr val="tx1"/>
                </a:solidFill>
              </a:rPr>
              <a:t> – коэффициент откоса; </a:t>
            </a:r>
            <a:r>
              <a:rPr lang="en-US" sz="1500" b="1" dirty="0" smtClean="0">
                <a:solidFill>
                  <a:schemeClr val="tx1"/>
                </a:solidFill>
              </a:rPr>
              <a:t>h</a:t>
            </a:r>
            <a:r>
              <a:rPr lang="ru-RU" sz="1500" b="1" dirty="0" smtClean="0">
                <a:solidFill>
                  <a:schemeClr val="tx1"/>
                </a:solidFill>
              </a:rPr>
              <a:t> – высота откоса; а – заложение откоса, м.</a:t>
            </a:r>
          </a:p>
          <a:p>
            <a:pPr algn="just"/>
            <a:r>
              <a:rPr lang="ru-RU" sz="1600" b="1" dirty="0" smtClean="0">
                <a:solidFill>
                  <a:schemeClr val="tx1"/>
                </a:solidFill>
                <a:latin typeface="Times New Roman" pitchFamily="18" charset="0"/>
                <a:cs typeface="Times New Roman" pitchFamily="18" charset="0"/>
              </a:rPr>
              <a:t>     В соответствии со </a:t>
            </a:r>
            <a:r>
              <a:rPr lang="ru-RU" sz="1600" b="1" dirty="0" err="1" smtClean="0">
                <a:solidFill>
                  <a:schemeClr val="tx1"/>
                </a:solidFill>
                <a:latin typeface="Times New Roman" pitchFamily="18" charset="0"/>
                <a:cs typeface="Times New Roman" pitchFamily="18" charset="0"/>
              </a:rPr>
              <a:t>СНиП</a:t>
            </a:r>
            <a:r>
              <a:rPr lang="ru-RU" sz="1600" b="1" dirty="0" smtClean="0">
                <a:solidFill>
                  <a:schemeClr val="tx1"/>
                </a:solidFill>
                <a:latin typeface="Times New Roman" pitchFamily="18" charset="0"/>
                <a:cs typeface="Times New Roman" pitchFamily="18" charset="0"/>
              </a:rPr>
              <a:t> разные грунты имеют разные коэффициенты откосов, определяемые их свойствами (</a:t>
            </a:r>
            <a:r>
              <a:rPr lang="ru-RU" sz="1600" b="1" dirty="0" smtClean="0">
                <a:solidFill>
                  <a:srgbClr val="FF0000"/>
                </a:solidFill>
                <a:latin typeface="Times New Roman" pitchFamily="18" charset="0"/>
                <a:cs typeface="Times New Roman" pitchFamily="18" charset="0"/>
              </a:rPr>
              <a:t>табл. 1</a:t>
            </a:r>
            <a:r>
              <a:rPr lang="ru-RU" sz="1600" b="1" dirty="0" smtClean="0">
                <a:solidFill>
                  <a:schemeClr val="tx1"/>
                </a:solidFill>
                <a:latin typeface="Times New Roman" pitchFamily="18" charset="0"/>
                <a:cs typeface="Times New Roman" pitchFamily="18" charset="0"/>
              </a:rPr>
              <a:t>),</a:t>
            </a:r>
          </a:p>
          <a:p>
            <a:pPr algn="just"/>
            <a:r>
              <a:rPr lang="ru-RU" sz="1600" b="1" dirty="0" smtClean="0">
                <a:solidFill>
                  <a:srgbClr val="C00000"/>
                </a:solidFill>
                <a:latin typeface="Times New Roman" pitchFamily="18" charset="0"/>
                <a:cs typeface="Times New Roman" pitchFamily="18" charset="0"/>
              </a:rPr>
              <a:t>Е. Уплотняемость </a:t>
            </a:r>
            <a:r>
              <a:rPr lang="ru-RU" sz="1600" b="1" dirty="0" smtClean="0">
                <a:solidFill>
                  <a:schemeClr val="tx1"/>
                </a:solidFill>
                <a:latin typeface="Times New Roman" pitchFamily="18" charset="0"/>
                <a:cs typeface="Times New Roman" pitchFamily="18" charset="0"/>
              </a:rPr>
              <a:t>- свойство, обратное разрыхляемости, характеризует способность грунта уплотняться под действием приложенных извне сил или под действием собственного веса.</a:t>
            </a:r>
          </a:p>
          <a:p>
            <a:pPr algn="just"/>
            <a:r>
              <a:rPr lang="ru-RU" sz="1600" b="1" dirty="0" smtClean="0">
                <a:solidFill>
                  <a:schemeClr val="tx1"/>
                </a:solidFill>
                <a:latin typeface="Times New Roman" pitchFamily="18" charset="0"/>
                <a:cs typeface="Times New Roman" pitchFamily="18" charset="0"/>
              </a:rPr>
              <a:t>     Вручную грунт разрабатывают с помощью лопат, ломов, кирок (</a:t>
            </a:r>
            <a:r>
              <a:rPr lang="ru-RU" sz="1600" b="1" dirty="0" smtClean="0">
                <a:solidFill>
                  <a:srgbClr val="FF0000"/>
                </a:solidFill>
                <a:latin typeface="Times New Roman" pitchFamily="18" charset="0"/>
                <a:cs typeface="Times New Roman" pitchFamily="18" charset="0"/>
              </a:rPr>
              <a:t>рис. 2</a:t>
            </a:r>
            <a:r>
              <a:rPr lang="ru-RU" sz="1600" b="1" dirty="0" smtClean="0">
                <a:solidFill>
                  <a:schemeClr val="tx1"/>
                </a:solidFill>
                <a:latin typeface="Times New Roman" pitchFamily="18" charset="0"/>
                <a:cs typeface="Times New Roman" pitchFamily="18" charset="0"/>
              </a:rPr>
              <a:t>), а каменные массивы или слежавшиеся глинистые слои-с помощью клиньев, кувалд или отбойными молотками.</a:t>
            </a:r>
          </a:p>
          <a:p>
            <a:pPr algn="just"/>
            <a:r>
              <a:rPr lang="ru-RU" sz="1600" b="1" dirty="0" smtClean="0">
                <a:solidFill>
                  <a:schemeClr val="tx1"/>
                </a:solidFill>
              </a:rPr>
              <a:t>     Ручная разработка грунта требует значительных затрат </a:t>
            </a:r>
            <a:r>
              <a:rPr lang="ru-RU" sz="1600" b="1" dirty="0" smtClean="0">
                <a:solidFill>
                  <a:srgbClr val="002060"/>
                </a:solidFill>
              </a:rPr>
              <a:t>энергии и является малоквалифицированным, непроизводительным трудом. </a:t>
            </a:r>
            <a:endParaRPr lang="ru-RU" sz="1600" b="1" dirty="0" smtClean="0">
              <a:solidFill>
                <a:schemeClr val="tx1"/>
              </a:solidFill>
            </a:endParaRPr>
          </a:p>
          <a:p>
            <a:pPr algn="just"/>
            <a:r>
              <a:rPr lang="ru-RU" sz="1600" b="1" dirty="0" smtClean="0">
                <a:solidFill>
                  <a:schemeClr val="tx1"/>
                </a:solidFill>
              </a:rPr>
              <a:t>     Поэтому следует максимально использовать землеройные и землеройно-транспортные машины. </a:t>
            </a:r>
            <a:endParaRPr lang="ru-RU" sz="1600" b="1" dirty="0" smtClean="0">
              <a:solidFill>
                <a:schemeClr val="tx1"/>
              </a:solidFill>
              <a:latin typeface="Times New Roman" pitchFamily="18" charset="0"/>
              <a:cs typeface="Times New Roman" pitchFamily="18" charset="0"/>
            </a:endParaRPr>
          </a:p>
          <a:p>
            <a:pPr algn="just"/>
            <a:endParaRPr lang="ru-RU" sz="1600" b="1" dirty="0" smtClean="0">
              <a:solidFill>
                <a:schemeClr val="tx1"/>
              </a:solidFill>
            </a:endParaRPr>
          </a:p>
          <a:p>
            <a:pPr algn="just"/>
            <a:endParaRPr lang="ru-RU" sz="1600" b="1" dirty="0" smtClean="0">
              <a:solidFill>
                <a:schemeClr val="tx1"/>
              </a:solidFill>
              <a:latin typeface="Times New Roman" pitchFamily="18" charset="0"/>
              <a:cs typeface="Times New Roman" pitchFamily="18" charset="0"/>
            </a:endParaRPr>
          </a:p>
          <a:p>
            <a:pPr algn="just"/>
            <a:endParaRPr lang="ru-RU" sz="1600" b="1" dirty="0" smtClean="0">
              <a:solidFill>
                <a:schemeClr val="tx1"/>
              </a:solidFill>
              <a:latin typeface="Times New Roman" pitchFamily="18" charset="0"/>
              <a:cs typeface="Times New Roman" pitchFamily="18" charset="0"/>
            </a:endParaRPr>
          </a:p>
          <a:p>
            <a:r>
              <a:rPr lang="ru-RU" sz="1600" dirty="0" smtClean="0"/>
              <a:t/>
            </a:r>
            <a:br>
              <a:rPr lang="ru-RU" sz="1600" dirty="0" smtClean="0"/>
            </a:br>
            <a:endParaRPr lang="ru-RU" sz="1600" b="1" dirty="0" smtClean="0">
              <a:solidFill>
                <a:schemeClr val="tx1"/>
              </a:solidFill>
              <a:latin typeface="Times New Roman" pitchFamily="18" charset="0"/>
              <a:cs typeface="Times New Roman" pitchFamily="18" charset="0"/>
            </a:endParaRPr>
          </a:p>
          <a:p>
            <a:pPr algn="just"/>
            <a:endParaRPr lang="ru-RU" sz="1600" b="1" dirty="0" smtClean="0">
              <a:solidFill>
                <a:schemeClr val="tx1"/>
              </a:solidFill>
              <a:latin typeface="Times New Roman" pitchFamily="18" charset="0"/>
              <a:cs typeface="Times New Roman" pitchFamily="18" charset="0"/>
            </a:endParaRPr>
          </a:p>
          <a:p>
            <a:pPr algn="just"/>
            <a:endParaRPr lang="ru-RU" sz="1600" b="1" dirty="0" smtClean="0">
              <a:solidFill>
                <a:schemeClr val="tx1"/>
              </a:solidFill>
              <a:latin typeface="Times New Roman" pitchFamily="18" charset="0"/>
              <a:cs typeface="Times New Roman" pitchFamily="18" charset="0"/>
            </a:endParaRPr>
          </a:p>
          <a:p>
            <a:pPr algn="just"/>
            <a:r>
              <a:rPr lang="ru-RU" sz="1600" b="1" dirty="0" smtClean="0">
                <a:solidFill>
                  <a:schemeClr val="tx1"/>
                </a:solidFill>
                <a:latin typeface="Times New Roman" pitchFamily="18" charset="0"/>
                <a:cs typeface="Times New Roman" pitchFamily="18" charset="0"/>
              </a:rPr>
              <a:t/>
            </a:r>
            <a:br>
              <a:rPr lang="ru-RU" sz="1600" b="1" dirty="0" smtClean="0">
                <a:solidFill>
                  <a:schemeClr val="tx1"/>
                </a:solidFill>
                <a:latin typeface="Times New Roman" pitchFamily="18" charset="0"/>
                <a:cs typeface="Times New Roman" pitchFamily="18" charset="0"/>
              </a:rPr>
            </a:br>
            <a:r>
              <a:rPr lang="ru-RU" sz="1600" b="1" dirty="0" smtClean="0">
                <a:solidFill>
                  <a:schemeClr val="tx1"/>
                </a:solidFill>
                <a:latin typeface="Times New Roman" pitchFamily="18" charset="0"/>
                <a:cs typeface="Times New Roman" pitchFamily="18" charset="0"/>
              </a:rPr>
              <a:t> </a:t>
            </a:r>
          </a:p>
          <a:p>
            <a:pPr algn="just"/>
            <a:endParaRPr lang="ru-RU" sz="1600" b="1" dirty="0" smtClean="0">
              <a:solidFill>
                <a:schemeClr val="tx1"/>
              </a:solidFill>
              <a:latin typeface="Times New Roman" pitchFamily="18" charset="0"/>
              <a:cs typeface="Times New Roman" pitchFamily="18" charset="0"/>
            </a:endParaRPr>
          </a:p>
          <a:p>
            <a:pPr algn="just"/>
            <a:endParaRPr lang="ru-RU" sz="1600" b="1" dirty="0" smtClean="0">
              <a:solidFill>
                <a:schemeClr val="tx1"/>
              </a:solidFill>
              <a:latin typeface="Times New Roman" pitchFamily="18" charset="0"/>
              <a:cs typeface="Times New Roman" pitchFamily="18" charset="0"/>
            </a:endParaRPr>
          </a:p>
          <a:p>
            <a:pPr algn="just"/>
            <a:endParaRPr lang="ru-RU" sz="1600" b="1" dirty="0">
              <a:solidFill>
                <a:schemeClr val="tx1"/>
              </a:solidFill>
              <a:latin typeface="Times New Roman" pitchFamily="18" charset="0"/>
              <a:cs typeface="Times New Roman" pitchFamily="18" charset="0"/>
            </a:endParaRPr>
          </a:p>
          <a:p>
            <a:pPr algn="just"/>
            <a:endParaRPr lang="ru-RU" sz="1600" b="1" dirty="0">
              <a:solidFill>
                <a:schemeClr val="tx1"/>
              </a:solidFill>
              <a:latin typeface="Times New Roman" pitchFamily="18" charset="0"/>
              <a:cs typeface="Times New Roman" pitchFamily="18" charset="0"/>
            </a:endParaRPr>
          </a:p>
        </p:txBody>
      </p:sp>
      <p:pic>
        <p:nvPicPr>
          <p:cNvPr id="7" name="Рисунок 6"/>
          <p:cNvPicPr/>
          <p:nvPr/>
        </p:nvPicPr>
        <p:blipFill>
          <a:blip r:embed="rId3" cstate="print"/>
          <a:srcRect/>
          <a:stretch>
            <a:fillRect/>
          </a:stretch>
        </p:blipFill>
        <p:spPr bwMode="auto">
          <a:xfrm>
            <a:off x="5018037" y="554417"/>
            <a:ext cx="1500198" cy="500066"/>
          </a:xfrm>
          <a:prstGeom prst="rect">
            <a:avLst/>
          </a:prstGeom>
          <a:noFill/>
          <a:ln w="12700">
            <a:solidFill>
              <a:schemeClr val="tx1"/>
            </a:solidFill>
            <a:miter lim="800000"/>
            <a:headEnd/>
            <a:tailEnd/>
          </a:ln>
        </p:spPr>
      </p:pic>
      <p:sp>
        <p:nvSpPr>
          <p:cNvPr id="5" name="Прямоугольник 4"/>
          <p:cNvSpPr/>
          <p:nvPr/>
        </p:nvSpPr>
        <p:spPr>
          <a:xfrm>
            <a:off x="155428" y="4175716"/>
            <a:ext cx="2130556" cy="2857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err="1" smtClean="0">
                <a:solidFill>
                  <a:schemeClr val="tx1"/>
                </a:solidFill>
                <a:latin typeface="Times New Roman" pitchFamily="18" charset="0"/>
                <a:cs typeface="Times New Roman" pitchFamily="18" charset="0"/>
              </a:rPr>
              <a:t>tg</a:t>
            </a:r>
            <a:r>
              <a:rPr lang="en-US" sz="1500" dirty="0" smtClean="0">
                <a:solidFill>
                  <a:schemeClr val="tx1"/>
                </a:solidFill>
                <a:latin typeface="Times New Roman" pitchFamily="18" charset="0"/>
                <a:cs typeface="Times New Roman" pitchFamily="18" charset="0"/>
              </a:rPr>
              <a:t> a</a:t>
            </a:r>
            <a:r>
              <a:rPr lang="ru-RU" sz="1500" dirty="0" smtClean="0">
                <a:solidFill>
                  <a:schemeClr val="tx1"/>
                </a:solidFill>
                <a:latin typeface="Times New Roman" pitchFamily="18" charset="0"/>
                <a:cs typeface="Times New Roman" pitchFamily="18" charset="0"/>
              </a:rPr>
              <a:t> = </a:t>
            </a:r>
            <a:r>
              <a:rPr lang="en-US" sz="1500" i="1" dirty="0" smtClean="0">
                <a:solidFill>
                  <a:schemeClr val="tx1"/>
                </a:solidFill>
                <a:latin typeface="Times New Roman" pitchFamily="18" charset="0"/>
                <a:cs typeface="Times New Roman" pitchFamily="18" charset="0"/>
              </a:rPr>
              <a:t>h</a:t>
            </a:r>
            <a:r>
              <a:rPr lang="ru-RU" sz="1500" i="1" dirty="0" smtClean="0">
                <a:solidFill>
                  <a:schemeClr val="tx1"/>
                </a:solidFill>
                <a:latin typeface="Times New Roman" pitchFamily="18" charset="0"/>
                <a:cs typeface="Times New Roman" pitchFamily="18" charset="0"/>
              </a:rPr>
              <a:t>/</a:t>
            </a:r>
            <a:r>
              <a:rPr lang="en-US" sz="1500" i="1" dirty="0" smtClean="0">
                <a:solidFill>
                  <a:schemeClr val="tx1"/>
                </a:solidFill>
                <a:latin typeface="Times New Roman" pitchFamily="18" charset="0"/>
                <a:cs typeface="Times New Roman" pitchFamily="18" charset="0"/>
              </a:rPr>
              <a:t>a </a:t>
            </a:r>
            <a:r>
              <a:rPr lang="ru-RU" sz="1500" dirty="0" smtClean="0">
                <a:solidFill>
                  <a:schemeClr val="tx1"/>
                </a:solidFill>
                <a:latin typeface="Times New Roman" pitchFamily="18" charset="0"/>
                <a:cs typeface="Times New Roman" pitchFamily="18" charset="0"/>
              </a:rPr>
              <a:t>= 1/(а/</a:t>
            </a:r>
            <a:r>
              <a:rPr lang="en-US" sz="1500" dirty="0" smtClean="0">
                <a:solidFill>
                  <a:schemeClr val="tx1"/>
                </a:solidFill>
                <a:latin typeface="Times New Roman" pitchFamily="18" charset="0"/>
                <a:cs typeface="Times New Roman" pitchFamily="18" charset="0"/>
              </a:rPr>
              <a:t>h</a:t>
            </a:r>
            <a:r>
              <a:rPr lang="ru-RU" sz="1500" dirty="0" smtClean="0">
                <a:solidFill>
                  <a:schemeClr val="tx1"/>
                </a:solidFill>
                <a:latin typeface="Times New Roman" pitchFamily="18" charset="0"/>
                <a:cs typeface="Times New Roman" pitchFamily="18" charset="0"/>
              </a:rPr>
              <a:t>) = 1/</a:t>
            </a:r>
            <a:r>
              <a:rPr lang="en-US" sz="1500" dirty="0" smtClean="0">
                <a:solidFill>
                  <a:schemeClr val="tx1"/>
                </a:solidFill>
                <a:latin typeface="Times New Roman" pitchFamily="18" charset="0"/>
                <a:cs typeface="Times New Roman" pitchFamily="18" charset="0"/>
              </a:rPr>
              <a:t>m</a:t>
            </a:r>
            <a:endParaRPr lang="ru-RU" sz="1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4071942"/>
            <a:ext cx="4572000" cy="1815882"/>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Такими машинами, широко применяемыми в строительстве, являются одноковшовые и многоковшовые экскаваторы с ковшами вместимостью 0,25 ... 2,5 м</a:t>
            </a:r>
            <a:r>
              <a:rPr lang="ru-RU" sz="1600" b="1" baseline="30000" dirty="0" smtClean="0">
                <a:latin typeface="Times New Roman" pitchFamily="18" charset="0"/>
                <a:cs typeface="Times New Roman" pitchFamily="18" charset="0"/>
              </a:rPr>
              <a:t>3</a:t>
            </a:r>
            <a:r>
              <a:rPr lang="ru-RU" sz="1600" b="1" dirty="0" smtClean="0">
                <a:latin typeface="Times New Roman" pitchFamily="18" charset="0"/>
                <a:cs typeface="Times New Roman" pitchFamily="18" charset="0"/>
              </a:rPr>
              <a:t> и более; скреперы, применяемые для разработки грунта и транспортировки на расстояние до 5 км; бульдозеры на малые и средние расстояния; </a:t>
            </a:r>
          </a:p>
        </p:txBody>
      </p:sp>
      <p:pic>
        <p:nvPicPr>
          <p:cNvPr id="1026" name="Picture 2" descr="C:\Documents and Settings\AGoltsev\Рабочий стол\Без имени-1копирование.jpg"/>
          <p:cNvPicPr>
            <a:picLocks noChangeAspect="1" noChangeArrowheads="1"/>
          </p:cNvPicPr>
          <p:nvPr/>
        </p:nvPicPr>
        <p:blipFill>
          <a:blip r:embed="rId3" cstate="print"/>
          <a:srcRect/>
          <a:stretch>
            <a:fillRect/>
          </a:stretch>
        </p:blipFill>
        <p:spPr bwMode="auto">
          <a:xfrm>
            <a:off x="0" y="0"/>
            <a:ext cx="4572000" cy="3000372"/>
          </a:xfrm>
          <a:prstGeom prst="rect">
            <a:avLst/>
          </a:prstGeom>
          <a:noFill/>
          <a:ln w="19050">
            <a:solidFill>
              <a:schemeClr val="tx1"/>
            </a:solidFill>
          </a:ln>
        </p:spPr>
      </p:pic>
      <p:sp>
        <p:nvSpPr>
          <p:cNvPr id="5" name="Прямоугольник 4"/>
          <p:cNvSpPr/>
          <p:nvPr/>
        </p:nvSpPr>
        <p:spPr>
          <a:xfrm>
            <a:off x="0" y="3000372"/>
            <a:ext cx="4572000" cy="107157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ru-RU" sz="1600" b="1" dirty="0" smtClean="0">
                <a:solidFill>
                  <a:srgbClr val="FF0000"/>
                </a:solidFill>
              </a:rPr>
              <a:t>Рис. 1. Схема определения угла естественного</a:t>
            </a:r>
            <a:r>
              <a:rPr lang="en-US" sz="1600" b="1" dirty="0" smtClean="0">
                <a:solidFill>
                  <a:srgbClr val="FF0000"/>
                </a:solidFill>
              </a:rPr>
              <a:t> </a:t>
            </a:r>
            <a:r>
              <a:rPr lang="ru-RU" sz="1600" b="1" dirty="0" smtClean="0">
                <a:solidFill>
                  <a:srgbClr val="FF0000"/>
                </a:solidFill>
              </a:rPr>
              <a:t>откоса грунтов: </a:t>
            </a:r>
            <a:r>
              <a:rPr lang="ru-RU" sz="1600" b="1" dirty="0" smtClean="0">
                <a:solidFill>
                  <a:srgbClr val="C00000"/>
                </a:solidFill>
              </a:rPr>
              <a:t>а - угол откоса выемки; </a:t>
            </a:r>
            <a:r>
              <a:rPr lang="el-GR" sz="1600" dirty="0" smtClean="0">
                <a:solidFill>
                  <a:srgbClr val="C00000"/>
                </a:solidFill>
                <a:latin typeface="Verdana"/>
              </a:rPr>
              <a:t>φ</a:t>
            </a:r>
            <a:r>
              <a:rPr lang="en-US" sz="1600" b="1" dirty="0" smtClean="0">
                <a:solidFill>
                  <a:srgbClr val="C00000"/>
                </a:solidFill>
              </a:rPr>
              <a:t> </a:t>
            </a:r>
            <a:r>
              <a:rPr lang="ru-RU" sz="1600" b="1" dirty="0" smtClean="0">
                <a:solidFill>
                  <a:srgbClr val="C00000"/>
                </a:solidFill>
              </a:rPr>
              <a:t>- угол естественного откоса; </a:t>
            </a:r>
            <a:r>
              <a:rPr lang="el-GR" sz="1600" b="1" dirty="0" smtClean="0">
                <a:solidFill>
                  <a:srgbClr val="C00000"/>
                </a:solidFill>
              </a:rPr>
              <a:t>α</a:t>
            </a:r>
            <a:r>
              <a:rPr lang="ru-RU" sz="1600" b="1" dirty="0" smtClean="0">
                <a:solidFill>
                  <a:srgbClr val="C00000"/>
                </a:solidFill>
              </a:rPr>
              <a:t>—заложение откоса; </a:t>
            </a:r>
            <a:r>
              <a:rPr lang="en-US" sz="1600" b="1" dirty="0" smtClean="0">
                <a:solidFill>
                  <a:srgbClr val="C00000"/>
                </a:solidFill>
              </a:rPr>
              <a:t>h</a:t>
            </a:r>
            <a:r>
              <a:rPr lang="ru-RU" sz="1600" b="1" dirty="0" smtClean="0">
                <a:solidFill>
                  <a:srgbClr val="C00000"/>
                </a:solidFill>
              </a:rPr>
              <a:t>-глубина выемки.</a:t>
            </a:r>
          </a:p>
          <a:p>
            <a:pPr algn="ctr"/>
            <a:endParaRPr lang="ru-RU" dirty="0"/>
          </a:p>
        </p:txBody>
      </p:sp>
      <p:pic>
        <p:nvPicPr>
          <p:cNvPr id="7" name="Рисунок 6"/>
          <p:cNvPicPr/>
          <p:nvPr/>
        </p:nvPicPr>
        <p:blipFill>
          <a:blip r:embed="rId4" cstate="print"/>
          <a:srcRect/>
          <a:stretch>
            <a:fillRect/>
          </a:stretch>
        </p:blipFill>
        <p:spPr bwMode="auto">
          <a:xfrm>
            <a:off x="4572000" y="0"/>
            <a:ext cx="4572000" cy="4071942"/>
          </a:xfrm>
          <a:prstGeom prst="rect">
            <a:avLst/>
          </a:prstGeom>
          <a:noFill/>
          <a:ln w="12700">
            <a:solidFill>
              <a:schemeClr val="tx1"/>
            </a:solidFill>
            <a:miter lim="800000"/>
            <a:headEnd/>
            <a:tailEnd/>
          </a:ln>
        </p:spPr>
      </p:pic>
      <p:sp>
        <p:nvSpPr>
          <p:cNvPr id="9" name="Прямоугольник 8"/>
          <p:cNvSpPr/>
          <p:nvPr/>
        </p:nvSpPr>
        <p:spPr>
          <a:xfrm>
            <a:off x="0" y="5857892"/>
            <a:ext cx="9144000" cy="1000108"/>
          </a:xfrm>
          <a:prstGeom prst="rect">
            <a:avLst/>
          </a:prstGeom>
          <a:blipFill>
            <a:blip r:embed="rId2"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600" b="1" dirty="0" smtClean="0">
                <a:solidFill>
                  <a:schemeClr val="tx1"/>
                </a:solidFill>
                <a:latin typeface="Times New Roman" pitchFamily="18" charset="0"/>
                <a:cs typeface="Times New Roman" pitchFamily="18" charset="0"/>
              </a:rPr>
              <a:t>грейдеры и грейдер-элеваторы, используемые для разработки нескальных грунтов и планировки площадей и откосов выемок и насыпей, а также для транспортировки грунта на небольшие (до 100 м) расстояния.</a:t>
            </a:r>
            <a:r>
              <a:rPr lang="ru-RU" sz="1600" b="1" dirty="0" smtClean="0">
                <a:latin typeface="Times New Roman" pitchFamily="18" charset="0"/>
                <a:cs typeface="Times New Roman" pitchFamily="18" charset="0"/>
              </a:rPr>
              <a:t>.</a:t>
            </a:r>
            <a:endParaRPr lang="ru-RU" dirty="0"/>
          </a:p>
        </p:txBody>
      </p:sp>
      <p:sp>
        <p:nvSpPr>
          <p:cNvPr id="8" name="Прямоугольник 7"/>
          <p:cNvSpPr/>
          <p:nvPr/>
        </p:nvSpPr>
        <p:spPr>
          <a:xfrm>
            <a:off x="4572000" y="4071942"/>
            <a:ext cx="4572000" cy="1714512"/>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ru-RU" sz="1600" b="1" dirty="0" smtClean="0">
                <a:solidFill>
                  <a:srgbClr val="FF0000"/>
                </a:solidFill>
                <a:latin typeface="Times New Roman" pitchFamily="18" charset="0"/>
                <a:cs typeface="Times New Roman" pitchFamily="18" charset="0"/>
              </a:rPr>
              <a:t>Рис.2. Инструменты для ручной разработки грунта: </a:t>
            </a:r>
            <a:r>
              <a:rPr lang="ru-RU" sz="1500" b="1" dirty="0" smtClean="0">
                <a:solidFill>
                  <a:srgbClr val="C00000"/>
                </a:solidFill>
                <a:latin typeface="Times New Roman" pitchFamily="18" charset="0"/>
                <a:cs typeface="Times New Roman" pitchFamily="18" charset="0"/>
              </a:rPr>
              <a:t>1- кирка-мотыга; 2-кувалда остроносая; 3-лом; 4-лопата копальная остроконечная типа ЛКО-1; 5-то же, типа ЛКО-2; 6-лопата копальная прямоугольная типа ЛКП-1; 7-то же, типа ЛКП-2; 8-лопата подборочная типа ЛП-1; 9-то же, типа ЛП-2; 10</a:t>
            </a:r>
            <a:r>
              <a:rPr lang="ru-RU" sz="1500" b="1" i="1" dirty="0" smtClean="0">
                <a:solidFill>
                  <a:srgbClr val="C00000"/>
                </a:solidFill>
                <a:latin typeface="Times New Roman" pitchFamily="18" charset="0"/>
                <a:cs typeface="Times New Roman" pitchFamily="18" charset="0"/>
              </a:rPr>
              <a:t>-</a:t>
            </a:r>
            <a:r>
              <a:rPr lang="ru-RU" sz="1500" b="1" dirty="0" smtClean="0">
                <a:solidFill>
                  <a:srgbClr val="C00000"/>
                </a:solidFill>
                <a:latin typeface="Times New Roman" pitchFamily="18" charset="0"/>
                <a:cs typeface="Times New Roman" pitchFamily="18" charset="0"/>
              </a:rPr>
              <a:t>лопата совковая.</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01862"/>
          </a:xfrm>
          <a:prstGeom prst="rect">
            <a:avLst/>
          </a:prstGeom>
          <a:blipFill>
            <a:blip r:embed="rId2" cstate="print"/>
            <a:tile tx="0" ty="0" sx="100000" sy="100000" flip="none" algn="tl"/>
          </a:blipFill>
        </p:spPr>
        <p:txBody>
          <a:bodyPr wrap="square">
            <a:spAutoFit/>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pPr algn="just"/>
            <a:endParaRPr lang="ru-RU" sz="1600" b="1" dirty="0" smtClean="0">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     В качестве уплотняющих машин в настоящее время получили распространение катки прицепные и самоходные на пневмоколесном ходу, кулачковые, вибрационные; различные трамбовочные машины - трамбовочные плиты, вибрационные установки, навесные гидротрамбовки и т. д.</a:t>
            </a:r>
          </a:p>
          <a:p>
            <a:pPr algn="just"/>
            <a:r>
              <a:rPr lang="ru-RU" sz="1600" b="1" dirty="0" smtClean="0">
                <a:latin typeface="Times New Roman" pitchFamily="18" charset="0"/>
                <a:cs typeface="Times New Roman" pitchFamily="18" charset="0"/>
              </a:rPr>
              <a:t>     На всех этих машинах работают машинисты, прошедшие специальное обучение и имеющие право на управление данной категорией машин.</a:t>
            </a:r>
          </a:p>
        </p:txBody>
      </p:sp>
      <p:pic>
        <p:nvPicPr>
          <p:cNvPr id="2050" name="Picture 2" descr="C:\Documents and Settings\AGoltsev\Рабочий стол\Без имени-1копирование.jpg"/>
          <p:cNvPicPr>
            <a:picLocks noChangeAspect="1" noChangeArrowheads="1"/>
          </p:cNvPicPr>
          <p:nvPr/>
        </p:nvPicPr>
        <p:blipFill>
          <a:blip r:embed="rId3" cstate="print"/>
          <a:srcRect/>
          <a:stretch>
            <a:fillRect/>
          </a:stretch>
        </p:blipFill>
        <p:spPr bwMode="auto">
          <a:xfrm>
            <a:off x="1" y="0"/>
            <a:ext cx="7500958" cy="5106674"/>
          </a:xfrm>
          <a:prstGeom prst="rect">
            <a:avLst/>
          </a:prstGeom>
          <a:noFill/>
          <a:ln w="12700">
            <a:solidFill>
              <a:schemeClr val="tx1"/>
            </a:solidFill>
          </a:ln>
        </p:spPr>
      </p:pic>
      <p:sp>
        <p:nvSpPr>
          <p:cNvPr id="5" name="Прямоугольник 4"/>
          <p:cNvSpPr/>
          <p:nvPr/>
        </p:nvSpPr>
        <p:spPr>
          <a:xfrm>
            <a:off x="7500958" y="0"/>
            <a:ext cx="1643042" cy="5094514"/>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1600" b="1" dirty="0" smtClean="0">
                <a:solidFill>
                  <a:srgbClr val="FF0000"/>
                </a:solidFill>
              </a:rPr>
              <a:t>Табл.1.</a:t>
            </a:r>
          </a:p>
          <a:p>
            <a:pPr algn="ctr"/>
            <a:r>
              <a:rPr lang="ru-RU" sz="1600" b="1" dirty="0" smtClean="0">
                <a:solidFill>
                  <a:srgbClr val="FF0000"/>
                </a:solidFill>
              </a:rPr>
              <a:t>Характеристики грунтов.</a:t>
            </a:r>
            <a:endParaRPr lang="ru-RU" sz="1600" b="1" dirty="0" smtClean="0">
              <a:solidFill>
                <a:srgbClr val="C00000"/>
              </a:solidFill>
            </a:endParaRPr>
          </a:p>
          <a:p>
            <a:pPr algn="ct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3" cstate="print"/>
            <a:tile tx="0" ty="0" sx="100000" sy="100000" flip="none" algn="tl"/>
          </a:blipFill>
        </p:spPr>
        <p:txBody>
          <a:bodyPr wrap="square">
            <a:spAutoFit/>
          </a:bodyPr>
          <a:lstStyle/>
          <a:p>
            <a:pPr algn="ctr"/>
            <a:r>
              <a:rPr lang="ru-RU" sz="1600" b="1" dirty="0" smtClean="0">
                <a:solidFill>
                  <a:srgbClr val="FF0000"/>
                </a:solidFill>
                <a:latin typeface="Times New Roman" pitchFamily="18" charset="0"/>
                <a:cs typeface="Times New Roman" pitchFamily="18" charset="0"/>
              </a:rPr>
              <a:t>2. ОПРЕДЕЛЕНИЕ ОБЪЕМОВ ЗЕМЛЯНЫХ РАБОТ</a:t>
            </a:r>
          </a:p>
          <a:p>
            <a:pPr algn="just"/>
            <a:r>
              <a:rPr lang="ru-RU" sz="1600" b="1" dirty="0" smtClean="0">
                <a:latin typeface="Times New Roman" pitchFamily="18" charset="0"/>
                <a:cs typeface="Times New Roman" pitchFamily="18" charset="0"/>
              </a:rPr>
              <a:t>     При определении объемов земляных работ условно принимают, что поверхность и массив грунта состоят из отдельных фигур, образованных плоскостями. Это позволяет при подсчетах применять формулы элементарной геометрии.</a:t>
            </a:r>
          </a:p>
          <a:p>
            <a:pPr algn="just"/>
            <a:r>
              <a:rPr lang="ru-RU" sz="1600" b="1" dirty="0" smtClean="0">
                <a:latin typeface="Times New Roman" pitchFamily="18" charset="0"/>
                <a:cs typeface="Times New Roman" pitchFamily="18" charset="0"/>
              </a:rPr>
              <a:t>Наиболее часто встречающимися в практике строительства видами земляных сооружений являются:</a:t>
            </a:r>
          </a:p>
          <a:p>
            <a:pPr algn="just">
              <a:buFont typeface="Arial" pitchFamily="34" charset="0"/>
              <a:buChar char="•"/>
            </a:pPr>
            <a:r>
              <a:rPr lang="ru-RU" sz="1600" b="1" i="1" dirty="0" smtClean="0">
                <a:solidFill>
                  <a:srgbClr val="002060"/>
                </a:solidFill>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котлованы - выемки для устройства подземной части сооружений при их ширине более 3 м и ограниченной длине;</a:t>
            </a:r>
          </a:p>
          <a:p>
            <a:pPr algn="just">
              <a:buFont typeface="Arial" pitchFamily="34" charset="0"/>
              <a:buChar char="•"/>
            </a:pPr>
            <a:r>
              <a:rPr lang="ru-RU" sz="1600" b="1" i="1" dirty="0" smtClean="0">
                <a:solidFill>
                  <a:srgbClr val="0070C0"/>
                </a:solidFill>
                <a:latin typeface="Times New Roman" pitchFamily="18" charset="0"/>
                <a:cs typeface="Times New Roman" pitchFamily="18" charset="0"/>
              </a:rPr>
              <a:t> траншеи - узкие выемки для прокладки инженерных коммуникаций или устройства ленточных фундаментов, у которых длина значительно превышает ширину;</a:t>
            </a:r>
          </a:p>
          <a:p>
            <a:pPr algn="just">
              <a:buFont typeface="Arial" pitchFamily="34" charset="0"/>
              <a:buChar char="•"/>
            </a:pPr>
            <a:r>
              <a:rPr lang="ru-RU" sz="1600" b="1" i="1" dirty="0" smtClean="0">
                <a:solidFill>
                  <a:srgbClr val="0070C0"/>
                </a:solidFill>
                <a:latin typeface="Times New Roman" pitchFamily="18" charset="0"/>
                <a:cs typeface="Times New Roman" pitchFamily="18" charset="0"/>
              </a:rPr>
              <a:t> насыпи - искусственно созданные земляные сооружения, имеющие правильную геометрическую форму и служащие для возведения на них тех или иных сооружений или прокладки инженерных коммуникаций;</a:t>
            </a:r>
          </a:p>
          <a:p>
            <a:pPr algn="just">
              <a:buFont typeface="Arial" pitchFamily="34" charset="0"/>
              <a:buChar char="•"/>
            </a:pPr>
            <a:r>
              <a:rPr lang="ru-RU" sz="1600" b="1" i="1" dirty="0" smtClean="0">
                <a:solidFill>
                  <a:srgbClr val="0070C0"/>
                </a:solidFill>
                <a:latin typeface="Times New Roman" pitchFamily="18" charset="0"/>
                <a:cs typeface="Times New Roman" pitchFamily="18" charset="0"/>
              </a:rPr>
              <a:t> площадки - искусственно     выровненные поверхности грунта, незначительно возвышающиеся или слегка заглубленные по отношению к окружающей местности, имеющие одинаковые отметки по всей плоскости или слегка наклоненные в одну сторону для стока воды.</a:t>
            </a:r>
          </a:p>
          <a:p>
            <a:pPr algn="just"/>
            <a:r>
              <a:rPr lang="ru-RU" sz="1600" b="1" dirty="0" smtClean="0">
                <a:latin typeface="Times New Roman" pitchFamily="18" charset="0"/>
                <a:cs typeface="Times New Roman" pitchFamily="18" charset="0"/>
              </a:rPr>
              <a:t>     Котлованы и траншеи в зависимости от особенностей грунта и глубины его разработки могут быть прямоугольного или трапецеидального сечения. В последнем случае крутизна откосов выемки характеризуется коэффициентом откоса </a:t>
            </a:r>
            <a:r>
              <a:rPr lang="ru-RU" sz="1600" b="1" i="1" dirty="0" smtClean="0">
                <a:solidFill>
                  <a:srgbClr val="C00000"/>
                </a:solidFill>
                <a:latin typeface="Times New Roman" pitchFamily="18" charset="0"/>
                <a:cs typeface="Times New Roman" pitchFamily="18" charset="0"/>
              </a:rPr>
              <a:t>т</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показывающим, как отмечалось выше, отношение заложения откоса выемки к ее глубине. Коэффициент откоса в реальных выемках занимает, как правило, промежуточное значение между нулем и коэффициентом естественного   откоса,   приближаясь,   в   случае</a:t>
            </a:r>
            <a:r>
              <a:rPr lang="ru-RU" sz="1600" dirty="0" smtClean="0"/>
              <a:t> </a:t>
            </a:r>
            <a:r>
              <a:rPr lang="ru-RU" sz="1600" b="1" dirty="0" smtClean="0">
                <a:latin typeface="Times New Roman" pitchFamily="18" charset="0"/>
                <a:cs typeface="Times New Roman" pitchFamily="18" charset="0"/>
              </a:rPr>
              <a:t>сыпучих грунтов, к последнему. При определении объемов земляных работ в общем случае составляют продольный профиль котлована или траншеи с отметками </a:t>
            </a:r>
            <a:r>
              <a:rPr lang="ru-RU" sz="1600" b="1" dirty="0" smtClean="0">
                <a:solidFill>
                  <a:srgbClr val="C00000"/>
                </a:solidFill>
                <a:latin typeface="Times New Roman" pitchFamily="18" charset="0"/>
                <a:cs typeface="Times New Roman" pitchFamily="18" charset="0"/>
              </a:rPr>
              <a:t>Н</a:t>
            </a:r>
            <a:r>
              <a:rPr lang="ru-RU" sz="1600" b="1" baseline="-25000" dirty="0" smtClean="0">
                <a:solidFill>
                  <a:srgbClr val="C00000"/>
                </a:solidFill>
                <a:latin typeface="Times New Roman" pitchFamily="18" charset="0"/>
                <a:cs typeface="Times New Roman" pitchFamily="18" charset="0"/>
              </a:rPr>
              <a:t>ч</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существующей поверхности грунта, </a:t>
            </a:r>
            <a:r>
              <a:rPr lang="ru-RU" sz="1600" b="1" i="1" dirty="0" smtClean="0">
                <a:solidFill>
                  <a:srgbClr val="0070C0"/>
                </a:solidFill>
                <a:latin typeface="Times New Roman" pitchFamily="18" charset="0"/>
                <a:cs typeface="Times New Roman" pitchFamily="18" charset="0"/>
              </a:rPr>
              <a:t>называемыми черными</a:t>
            </a:r>
            <a:r>
              <a:rPr lang="ru-RU" sz="1600" b="1" dirty="0" smtClean="0">
                <a:latin typeface="Times New Roman" pitchFamily="18" charset="0"/>
                <a:cs typeface="Times New Roman" pitchFamily="18" charset="0"/>
              </a:rPr>
              <a:t>, и отметками </a:t>
            </a:r>
            <a:r>
              <a:rPr lang="ru-RU" sz="1600" b="1" dirty="0" smtClean="0">
                <a:solidFill>
                  <a:srgbClr val="C00000"/>
                </a:solidFill>
                <a:latin typeface="Times New Roman" pitchFamily="18" charset="0"/>
                <a:cs typeface="Times New Roman" pitchFamily="18" charset="0"/>
              </a:rPr>
              <a:t>Н</a:t>
            </a:r>
            <a:r>
              <a:rPr lang="ru-RU" sz="1200" b="1" dirty="0" smtClean="0">
                <a:solidFill>
                  <a:srgbClr val="C00000"/>
                </a:solidFill>
                <a:latin typeface="Times New Roman" pitchFamily="18" charset="0"/>
                <a:cs typeface="Times New Roman" pitchFamily="18" charset="0"/>
              </a:rPr>
              <a:t>кр</a:t>
            </a:r>
            <a:r>
              <a:rPr lang="ru-RU" sz="12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дна котлована или траншеи, или любыми проектными отметками грунта, </a:t>
            </a:r>
            <a:r>
              <a:rPr lang="ru-RU" sz="1600" b="1" i="1" dirty="0" smtClean="0">
                <a:solidFill>
                  <a:srgbClr val="0070C0"/>
                </a:solidFill>
                <a:latin typeface="Times New Roman" pitchFamily="18" charset="0"/>
                <a:cs typeface="Times New Roman" pitchFamily="18" charset="0"/>
              </a:rPr>
              <a:t>называемыми красными.</a:t>
            </a:r>
          </a:p>
          <a:p>
            <a:pPr algn="just"/>
            <a:r>
              <a:rPr lang="ru-RU" sz="1600" b="1" i="1" dirty="0" smtClean="0">
                <a:solidFill>
                  <a:srgbClr val="0070C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В этом случае глубину копания траншеи или котлована (рабочие отметки) определяют как:</a:t>
            </a:r>
          </a:p>
          <a:p>
            <a:pPr algn="just"/>
            <a:r>
              <a:rPr lang="ru-RU" sz="1600" b="1" dirty="0" smtClean="0">
                <a:latin typeface="Times New Roman" pitchFamily="18" charset="0"/>
                <a:cs typeface="Times New Roman" pitchFamily="18" charset="0"/>
              </a:rPr>
              <a:t>         = Н</a:t>
            </a:r>
            <a:r>
              <a:rPr lang="ru-RU" sz="1600" b="1" baseline="-25000" dirty="0" smtClean="0">
                <a:latin typeface="Times New Roman" pitchFamily="18" charset="0"/>
                <a:cs typeface="Times New Roman" pitchFamily="18" charset="0"/>
              </a:rPr>
              <a:t>ч</a:t>
            </a:r>
            <a:r>
              <a:rPr lang="ru-RU" sz="1600" b="1" i="1" dirty="0" smtClean="0">
                <a:latin typeface="Times New Roman" pitchFamily="18" charset="0"/>
                <a:cs typeface="Times New Roman" pitchFamily="18" charset="0"/>
              </a:rPr>
              <a:t> - </a:t>
            </a:r>
            <a:r>
              <a:rPr lang="ru-RU" sz="1600" b="1" dirty="0" smtClean="0">
                <a:latin typeface="Times New Roman" pitchFamily="18" charset="0"/>
                <a:cs typeface="Times New Roman" pitchFamily="18" charset="0"/>
              </a:rPr>
              <a:t>Н</a:t>
            </a:r>
            <a:r>
              <a:rPr lang="ru-RU" sz="1200" b="1" dirty="0" smtClean="0">
                <a:latin typeface="Times New Roman" pitchFamily="18" charset="0"/>
                <a:cs typeface="Times New Roman" pitchFamily="18" charset="0"/>
              </a:rPr>
              <a:t>кр</a:t>
            </a:r>
            <a:r>
              <a:rPr lang="ru-RU" sz="12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(для выемок),           = Н</a:t>
            </a:r>
            <a:r>
              <a:rPr lang="ru-RU" sz="1200" b="1" dirty="0" smtClean="0">
                <a:latin typeface="Times New Roman" pitchFamily="18" charset="0"/>
                <a:cs typeface="Times New Roman" pitchFamily="18" charset="0"/>
              </a:rPr>
              <a:t>кр</a:t>
            </a:r>
            <a:r>
              <a:rPr lang="ru-RU" sz="1600" b="1" dirty="0" smtClean="0">
                <a:latin typeface="Times New Roman" pitchFamily="18" charset="0"/>
                <a:cs typeface="Times New Roman" pitchFamily="18" charset="0"/>
              </a:rPr>
              <a:t> - Н</a:t>
            </a:r>
            <a:r>
              <a:rPr lang="ru-RU" sz="1600" b="1" baseline="-25000" dirty="0" smtClean="0">
                <a:latin typeface="Times New Roman" pitchFamily="18" charset="0"/>
                <a:cs typeface="Times New Roman" pitchFamily="18" charset="0"/>
              </a:rPr>
              <a:t>ч</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(для насыпей). Где      и       рабочие отметки.      </a:t>
            </a:r>
          </a:p>
        </p:txBody>
      </p:sp>
      <p:sp>
        <p:nvSpPr>
          <p:cNvPr id="512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3" name="Rectangle 3"/>
          <p:cNvSpPr>
            <a:spLocks noChangeArrowheads="1"/>
          </p:cNvSpPr>
          <p:nvPr/>
        </p:nvSpPr>
        <p:spPr bwMode="auto">
          <a:xfrm>
            <a:off x="0" y="6572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512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6" name="Rectangle 6"/>
          <p:cNvSpPr>
            <a:spLocks noChangeArrowheads="1"/>
          </p:cNvSpPr>
          <p:nvPr/>
        </p:nvSpPr>
        <p:spPr bwMode="auto">
          <a:xfrm>
            <a:off x="0" y="6572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5128"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127" name="Picture 7"/>
          <p:cNvPicPr>
            <a:picLocks noChangeAspect="1" noChangeArrowheads="1"/>
          </p:cNvPicPr>
          <p:nvPr/>
        </p:nvPicPr>
        <p:blipFill>
          <a:blip r:embed="rId4" cstate="print">
            <a:clrChange>
              <a:clrFrom>
                <a:srgbClr val="FFFFFF"/>
              </a:clrFrom>
              <a:clrTo>
                <a:srgbClr val="FFFFFF">
                  <a:alpha val="0"/>
                </a:srgbClr>
              </a:clrTo>
            </a:clrChange>
            <a:lum bright="-30000"/>
          </a:blip>
          <a:srcRect/>
          <a:stretch>
            <a:fillRect/>
          </a:stretch>
        </p:blipFill>
        <p:spPr bwMode="auto">
          <a:xfrm>
            <a:off x="214282" y="6429396"/>
            <a:ext cx="217716" cy="285752"/>
          </a:xfrm>
          <a:prstGeom prst="rect">
            <a:avLst/>
          </a:prstGeom>
          <a:noFill/>
        </p:spPr>
      </p:pic>
      <p:sp>
        <p:nvSpPr>
          <p:cNvPr id="5129" name="Rectangle 9"/>
          <p:cNvSpPr>
            <a:spLocks noChangeArrowheads="1"/>
          </p:cNvSpPr>
          <p:nvPr/>
        </p:nvSpPr>
        <p:spPr bwMode="auto">
          <a:xfrm>
            <a:off x="0" y="6572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pic>
        <p:nvPicPr>
          <p:cNvPr id="13" name="Picture 7"/>
          <p:cNvPicPr>
            <a:picLocks noChangeAspect="1" noChangeArrowheads="1"/>
          </p:cNvPicPr>
          <p:nvPr/>
        </p:nvPicPr>
        <p:blipFill>
          <a:blip r:embed="rId4" cstate="print">
            <a:clrChange>
              <a:clrFrom>
                <a:srgbClr val="FFFFFF"/>
              </a:clrFrom>
              <a:clrTo>
                <a:srgbClr val="FFFFFF">
                  <a:alpha val="0"/>
                </a:srgbClr>
              </a:clrTo>
            </a:clrChange>
            <a:lum bright="-30000" contrast="40000"/>
          </a:blip>
          <a:srcRect/>
          <a:stretch>
            <a:fillRect/>
          </a:stretch>
        </p:blipFill>
        <p:spPr bwMode="auto">
          <a:xfrm>
            <a:off x="6113153" y="6389950"/>
            <a:ext cx="246761" cy="323873"/>
          </a:xfrm>
          <a:prstGeom prst="rect">
            <a:avLst/>
          </a:prstGeom>
          <a:noFill/>
        </p:spPr>
      </p:pic>
      <p:sp>
        <p:nvSpPr>
          <p:cNvPr id="5131"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130" name="Picture 10"/>
          <p:cNvPicPr>
            <a:picLocks noChangeAspect="1" noChangeArrowheads="1"/>
          </p:cNvPicPr>
          <p:nvPr/>
        </p:nvPicPr>
        <p:blipFill>
          <a:blip r:embed="rId5" cstate="print">
            <a:clrChange>
              <a:clrFrom>
                <a:srgbClr val="FFFFFF"/>
              </a:clrFrom>
              <a:clrTo>
                <a:srgbClr val="FFFFFF">
                  <a:alpha val="0"/>
                </a:srgbClr>
              </a:clrTo>
            </a:clrChange>
            <a:lum bright="-30000"/>
          </a:blip>
          <a:srcRect/>
          <a:stretch>
            <a:fillRect/>
          </a:stretch>
        </p:blipFill>
        <p:spPr bwMode="auto">
          <a:xfrm>
            <a:off x="6555249" y="6418947"/>
            <a:ext cx="223838" cy="293788"/>
          </a:xfrm>
          <a:prstGeom prst="rect">
            <a:avLst/>
          </a:prstGeom>
          <a:noFill/>
        </p:spPr>
      </p:pic>
      <p:sp>
        <p:nvSpPr>
          <p:cNvPr id="5132" name="Rectangle 12"/>
          <p:cNvSpPr>
            <a:spLocks noChangeArrowheads="1"/>
          </p:cNvSpPr>
          <p:nvPr/>
        </p:nvSpPr>
        <p:spPr bwMode="auto">
          <a:xfrm>
            <a:off x="0" y="6572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pic>
        <p:nvPicPr>
          <p:cNvPr id="17" name="Picture 10"/>
          <p:cNvPicPr>
            <a:picLocks noChangeAspect="1" noChangeArrowheads="1"/>
          </p:cNvPicPr>
          <p:nvPr/>
        </p:nvPicPr>
        <p:blipFill>
          <a:blip r:embed="rId5" cstate="print">
            <a:clrChange>
              <a:clrFrom>
                <a:srgbClr val="FFFFFF"/>
              </a:clrFrom>
              <a:clrTo>
                <a:srgbClr val="FFFFFF">
                  <a:alpha val="0"/>
                </a:srgbClr>
              </a:clrTo>
            </a:clrChange>
            <a:lum bright="-30000" contrast="-30000"/>
          </a:blip>
          <a:srcRect/>
          <a:stretch>
            <a:fillRect/>
          </a:stretch>
        </p:blipFill>
        <p:spPr bwMode="auto">
          <a:xfrm>
            <a:off x="3071802" y="6429396"/>
            <a:ext cx="223838" cy="2937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929190" y="0"/>
            <a:ext cx="4214810" cy="6863024"/>
          </a:xfrm>
          <a:prstGeom prst="rect">
            <a:avLst/>
          </a:prstGeom>
          <a:blipFill>
            <a:blip r:embed="rId2" cstate="print"/>
            <a:tile tx="0" ty="0" sx="100000" sy="100000" flip="none" algn="tl"/>
          </a:blipFill>
        </p:spPr>
        <p:txBody>
          <a:bodyPr wrap="square">
            <a:spAutoFit/>
          </a:bodyPr>
          <a:lstStyle/>
          <a:p>
            <a:pPr algn="just"/>
            <a:r>
              <a:rPr lang="ru-RU" sz="1600" b="1" dirty="0" smtClean="0">
                <a:latin typeface="Times New Roman" pitchFamily="18" charset="0"/>
                <a:cs typeface="Times New Roman" pitchFamily="18" charset="0"/>
              </a:rPr>
              <a:t>     Размеры траншей или котлованов по дну обычно задают исходя из возможности устройства необходимых по проекту сооружений и конструкций и удобства работы при их возведении.</a:t>
            </a:r>
          </a:p>
          <a:p>
            <a:pPr algn="just"/>
            <a:r>
              <a:rPr lang="ru-RU" sz="1600" b="1" dirty="0" smtClean="0">
                <a:latin typeface="Times New Roman" pitchFamily="18" charset="0"/>
                <a:cs typeface="Times New Roman" pitchFamily="18" charset="0"/>
              </a:rPr>
              <a:t>     Размеры траншей или котлованов поверху определяются свойствами грунта, его связностью, глубиной выемки и наличием временных креплений.</a:t>
            </a:r>
          </a:p>
          <a:p>
            <a:pPr algn="just"/>
            <a:r>
              <a:rPr lang="ru-RU" sz="1600" b="1" dirty="0" smtClean="0">
                <a:latin typeface="Times New Roman" pitchFamily="18" charset="0"/>
                <a:cs typeface="Times New Roman" pitchFamily="18" charset="0"/>
              </a:rPr>
              <a:t>     В (</a:t>
            </a:r>
            <a:r>
              <a:rPr lang="ru-RU" sz="1600" b="1" dirty="0" smtClean="0">
                <a:solidFill>
                  <a:srgbClr val="FF0000"/>
                </a:solidFill>
                <a:latin typeface="Times New Roman" pitchFamily="18" charset="0"/>
                <a:cs typeface="Times New Roman" pitchFamily="18" charset="0"/>
              </a:rPr>
              <a:t>табл. 2</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приведены некоторые, наиболее часто встречающиеся формы котлованов и траншей и формулы для определения их объемов. При сложном очертании котлованов или траншей для применения приведенных формул достаточно разбить их плоскостями на простые фигуры.</a:t>
            </a:r>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p:txBody>
      </p:sp>
      <p:pic>
        <p:nvPicPr>
          <p:cNvPr id="3" name="Рисунок 2"/>
          <p:cNvPicPr/>
          <p:nvPr/>
        </p:nvPicPr>
        <p:blipFill>
          <a:blip r:embed="rId3" cstate="print"/>
          <a:srcRect/>
          <a:stretch>
            <a:fillRect/>
          </a:stretch>
        </p:blipFill>
        <p:spPr bwMode="auto">
          <a:xfrm>
            <a:off x="-10690" y="-2536"/>
            <a:ext cx="4929190" cy="6523916"/>
          </a:xfrm>
          <a:prstGeom prst="rect">
            <a:avLst/>
          </a:prstGeom>
          <a:noFill/>
          <a:ln w="12700">
            <a:solidFill>
              <a:schemeClr val="tx1"/>
            </a:solidFill>
            <a:miter lim="800000"/>
            <a:headEnd/>
            <a:tailEnd/>
          </a:ln>
        </p:spPr>
      </p:pic>
      <p:sp>
        <p:nvSpPr>
          <p:cNvPr id="5" name="Прямоугольник 4"/>
          <p:cNvSpPr/>
          <p:nvPr/>
        </p:nvSpPr>
        <p:spPr>
          <a:xfrm>
            <a:off x="-9254" y="6527532"/>
            <a:ext cx="4932946" cy="338554"/>
          </a:xfrm>
          <a:prstGeom prst="rect">
            <a:avLst/>
          </a:prstGeom>
          <a:blipFill>
            <a:blip r:embed="rId2" cstate="print"/>
            <a:tile tx="0" ty="0" sx="100000" sy="100000" flip="none" algn="tl"/>
          </a:blipFill>
          <a:ln w="12700">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Табл.2. Формы котлованов и траншей</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781</TotalTime>
  <Words>3663</Words>
  <Application>Microsoft Office PowerPoint</Application>
  <PresentationFormat>Экран (4:3)</PresentationFormat>
  <Paragraphs>238</Paragraphs>
  <Slides>23</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Times New Roman</vt:lpstr>
      <vt:lpstr>Verdana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AGoltsev</dc:creator>
  <cp:lastModifiedBy>RePack by Diakov</cp:lastModifiedBy>
  <cp:revision>84</cp:revision>
  <dcterms:created xsi:type="dcterms:W3CDTF">2011-07-29T07:51:31Z</dcterms:created>
  <dcterms:modified xsi:type="dcterms:W3CDTF">2022-07-18T13:19:17Z</dcterms:modified>
</cp:coreProperties>
</file>